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24"/>
  </p:notesMasterIdLst>
  <p:sldIdLst>
    <p:sldId id="256" r:id="rId2"/>
    <p:sldId id="491" r:id="rId3"/>
    <p:sldId id="555" r:id="rId4"/>
    <p:sldId id="258" r:id="rId5"/>
    <p:sldId id="567" r:id="rId6"/>
    <p:sldId id="512" r:id="rId7"/>
    <p:sldId id="522" r:id="rId8"/>
    <p:sldId id="545" r:id="rId9"/>
    <p:sldId id="546" r:id="rId10"/>
    <p:sldId id="547" r:id="rId11"/>
    <p:sldId id="549" r:id="rId12"/>
    <p:sldId id="551" r:id="rId13"/>
    <p:sldId id="557" r:id="rId14"/>
    <p:sldId id="553" r:id="rId15"/>
    <p:sldId id="554" r:id="rId16"/>
    <p:sldId id="552" r:id="rId17"/>
    <p:sldId id="558" r:id="rId18"/>
    <p:sldId id="560" r:id="rId19"/>
    <p:sldId id="561" r:id="rId20"/>
    <p:sldId id="562" r:id="rId21"/>
    <p:sldId id="563" r:id="rId22"/>
    <p:sldId id="566" r:id="rId2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584" userDrawn="1">
          <p15:clr>
            <a:srgbClr val="A4A3A4"/>
          </p15:clr>
        </p15:guide>
        <p15:guide id="3" pos="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D6A1A0"/>
    <a:srgbClr val="CE8E8D"/>
    <a:srgbClr val="8C281B"/>
    <a:srgbClr val="C77C7A"/>
    <a:srgbClr val="C06967"/>
    <a:srgbClr val="BA5653"/>
    <a:srgbClr val="9E4240"/>
    <a:srgbClr val="913D3B"/>
    <a:srgbClr val="C066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84204" autoAdjust="0"/>
  </p:normalViewPr>
  <p:slideViewPr>
    <p:cSldViewPr snapToGrid="0" snapToObjects="1">
      <p:cViewPr varScale="1">
        <p:scale>
          <a:sx n="110" d="100"/>
          <a:sy n="110" d="100"/>
        </p:scale>
        <p:origin x="780" y="108"/>
      </p:cViewPr>
      <p:guideLst>
        <p:guide orient="horz" pos="2160"/>
        <p:guide pos="7584"/>
        <p:guide pos="96"/>
      </p:guideLst>
    </p:cSldViewPr>
  </p:slideViewPr>
  <p:notesTextViewPr>
    <p:cViewPr>
      <p:scale>
        <a:sx n="3" d="2"/>
        <a:sy n="3" d="2"/>
      </p:scale>
      <p:origin x="0" y="0"/>
    </p:cViewPr>
  </p:notesTextViewPr>
  <p:notesViewPr>
    <p:cSldViewPr snapToGrid="0" snapToObjects="1">
      <p:cViewPr varScale="1">
        <p:scale>
          <a:sx n="84" d="100"/>
          <a:sy n="84" d="100"/>
        </p:scale>
        <p:origin x="293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64" tIns="46582" rIns="93164" bIns="46582" rtlCol="0"/>
          <a:lstStyle>
            <a:lvl1pPr algn="r">
              <a:defRPr sz="1200"/>
            </a:lvl1pPr>
          </a:lstStyle>
          <a:p>
            <a:fld id="{BF6703BE-9EF9-4C20-A8FE-402305DF3607}" type="datetimeFigureOut">
              <a:rPr lang="en-US" smtClean="0"/>
              <a:t>5/18/2023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4" tIns="46582" rIns="93164" bIns="46582"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4" tIns="46582" rIns="93164" bIns="46582"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64" tIns="46582" rIns="93164" bIns="46582" rtlCol="0" anchor="b"/>
          <a:lstStyle>
            <a:lvl1pPr algn="r">
              <a:defRPr sz="1200"/>
            </a:lvl1pPr>
          </a:lstStyle>
          <a:p>
            <a:fld id="{00F409A4-C3D1-4B67-B9F5-ACB027FC8661}" type="slidenum">
              <a:rPr lang="en-US" smtClean="0"/>
              <a:t>‹#›</a:t>
            </a:fld>
            <a:endParaRPr lang="en-US"/>
          </a:p>
        </p:txBody>
      </p:sp>
    </p:spTree>
    <p:extLst>
      <p:ext uri="{BB962C8B-B14F-4D97-AF65-F5344CB8AC3E}">
        <p14:creationId xmlns:p14="http://schemas.microsoft.com/office/powerpoint/2010/main" val="56434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a:t>
            </a:fld>
            <a:endParaRPr lang="en-US"/>
          </a:p>
        </p:txBody>
      </p:sp>
    </p:spTree>
    <p:extLst>
      <p:ext uri="{BB962C8B-B14F-4D97-AF65-F5344CB8AC3E}">
        <p14:creationId xmlns:p14="http://schemas.microsoft.com/office/powerpoint/2010/main" val="3465602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Power BI provides powerful capabilities that allow users to </a:t>
            </a:r>
            <a:r>
              <a:rPr lang="en-US" sz="1200" b="1" kern="1200" baseline="0" dirty="0">
                <a:solidFill>
                  <a:schemeClr val="tx1"/>
                </a:solidFill>
                <a:effectLst/>
                <a:latin typeface="Segoe UI Light" pitchFamily="34" charset="0"/>
                <a:ea typeface="+mn-ea"/>
                <a:cs typeface="+mn-cs"/>
              </a:rPr>
              <a:t>shape</a:t>
            </a:r>
            <a:r>
              <a:rPr lang="en-US" sz="1200" b="0" kern="1200" baseline="0" dirty="0">
                <a:solidFill>
                  <a:schemeClr val="tx1"/>
                </a:solidFill>
                <a:effectLst/>
                <a:latin typeface="Segoe UI Light" pitchFamily="34" charset="0"/>
                <a:ea typeface="+mn-ea"/>
                <a:cs typeface="+mn-cs"/>
              </a:rPr>
              <a:t>, </a:t>
            </a:r>
            <a:r>
              <a:rPr lang="en-US" sz="1200" b="1" kern="1200" baseline="0" dirty="0">
                <a:solidFill>
                  <a:schemeClr val="tx1"/>
                </a:solidFill>
                <a:effectLst/>
                <a:latin typeface="Segoe UI Light" pitchFamily="34" charset="0"/>
                <a:ea typeface="+mn-ea"/>
                <a:cs typeface="+mn-cs"/>
              </a:rPr>
              <a:t>transform</a:t>
            </a:r>
            <a:r>
              <a:rPr lang="en-US" sz="1200" b="0" kern="1200" baseline="0" dirty="0">
                <a:solidFill>
                  <a:schemeClr val="tx1"/>
                </a:solidFill>
                <a:effectLst/>
                <a:latin typeface="Segoe UI Light" pitchFamily="34" charset="0"/>
                <a:ea typeface="+mn-ea"/>
                <a:cs typeface="+mn-cs"/>
              </a:rPr>
              <a:t>, and </a:t>
            </a:r>
            <a:r>
              <a:rPr lang="en-US" sz="1200" b="1" kern="1200" baseline="0" dirty="0">
                <a:solidFill>
                  <a:schemeClr val="tx1"/>
                </a:solidFill>
                <a:effectLst/>
                <a:latin typeface="Segoe UI Light" pitchFamily="34" charset="0"/>
                <a:ea typeface="+mn-ea"/>
                <a:cs typeface="+mn-cs"/>
              </a:rPr>
              <a:t>clean</a:t>
            </a:r>
            <a:r>
              <a:rPr lang="en-US" sz="1200" b="0" kern="1200" baseline="0" dirty="0">
                <a:solidFill>
                  <a:schemeClr val="tx1"/>
                </a:solidFill>
                <a:effectLst/>
                <a:latin typeface="Segoe UI Light" pitchFamily="34" charset="0"/>
                <a:ea typeface="+mn-ea"/>
                <a:cs typeface="+mn-cs"/>
              </a:rPr>
              <a:t> their data for analysis. </a:t>
            </a:r>
            <a:br>
              <a:rPr lang="en-US" sz="1200" b="0" kern="1200" baseline="0" dirty="0">
                <a:solidFill>
                  <a:schemeClr val="tx1"/>
                </a:solidFill>
                <a:effectLst/>
                <a:latin typeface="Segoe UI Light" pitchFamily="34" charset="0"/>
                <a:ea typeface="+mn-ea"/>
                <a:cs typeface="+mn-cs"/>
              </a:rPr>
            </a:br>
            <a:r>
              <a:rPr lang="en-US" sz="1200" b="0" kern="1200" baseline="0" dirty="0">
                <a:solidFill>
                  <a:schemeClr val="tx1"/>
                </a:solidFill>
                <a:effectLst/>
                <a:latin typeface="Segoe UI Light" pitchFamily="34" charset="0"/>
                <a:ea typeface="+mn-ea"/>
                <a:cs typeface="+mn-cs"/>
              </a:rPr>
              <a:t>Data is rarely in the right format for analysis and a self-service business analysis tool must provide the flexibility to transform and clean data before it can be properly analyzed. </a:t>
            </a:r>
          </a:p>
          <a:p>
            <a:pPr marL="0" indent="0">
              <a:buFont typeface="Arial" panose="020B0604020202020204" pitchFamily="34" charset="0"/>
              <a:buNone/>
            </a:pPr>
            <a:r>
              <a:rPr lang="en-US" sz="1200" b="0" kern="1200" baseline="0" dirty="0">
                <a:solidFill>
                  <a:schemeClr val="tx1"/>
                </a:solidFill>
                <a:effectLst/>
                <a:latin typeface="Segoe UI Light" pitchFamily="34" charset="0"/>
                <a:ea typeface="+mn-ea"/>
                <a:cs typeface="+mn-cs"/>
              </a:rPr>
              <a:t>Power BI provides these capabilities as an integrated part of the data preparation experience, enabling more flexible, and ultimately a faster, experience for business analysts to work with data and build reports. </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14</a:t>
            </a:fld>
            <a:endParaRPr lang="en-US"/>
          </a:p>
        </p:txBody>
      </p:sp>
    </p:spTree>
    <p:extLst>
      <p:ext uri="{BB962C8B-B14F-4D97-AF65-F5344CB8AC3E}">
        <p14:creationId xmlns:p14="http://schemas.microsoft.com/office/powerpoint/2010/main" val="386781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2</a:t>
            </a:fld>
            <a:endParaRPr lang="en-US"/>
          </a:p>
        </p:txBody>
      </p:sp>
    </p:spTree>
    <p:extLst>
      <p:ext uri="{BB962C8B-B14F-4D97-AF65-F5344CB8AC3E}">
        <p14:creationId xmlns:p14="http://schemas.microsoft.com/office/powerpoint/2010/main" val="2027778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LO1: Connect to, import, and transform data from a variety of sources (and DAX)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LO2: Explore data using data visualization (and DAX)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LO3: Utilize the data analytics features (and DAX)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Calibri" panose="020F0502020204030204" pitchFamily="34" charset="0"/>
              </a:rPr>
              <a:t>LO4: Build an interactive dashboard (and DAX)</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4</a:t>
            </a:fld>
            <a:endParaRPr lang="en-US"/>
          </a:p>
        </p:txBody>
      </p:sp>
    </p:spTree>
    <p:extLst>
      <p:ext uri="{BB962C8B-B14F-4D97-AF65-F5344CB8AC3E}">
        <p14:creationId xmlns:p14="http://schemas.microsoft.com/office/powerpoint/2010/main" val="762713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lvl="0"/>
            <a:r>
              <a:rPr lang="en-US" dirty="0"/>
              <a:t>Sometimes the terms are used interchangeably</a:t>
            </a:r>
          </a:p>
          <a:p>
            <a:pPr lvl="0"/>
            <a:r>
              <a:rPr lang="en-US" dirty="0"/>
              <a:t>Data analytics, data visualization and data storytelling are very different areas that require distinctive skill sets</a:t>
            </a:r>
          </a:p>
          <a:p>
            <a:pPr defTabSz="881390"/>
            <a:r>
              <a:rPr lang="en-US" dirty="0"/>
              <a:t>One does not work well without the other</a:t>
            </a:r>
          </a:p>
          <a:p>
            <a:pPr lvl="0"/>
            <a:r>
              <a:rPr lang="en-US" dirty="0"/>
              <a:t>Visual analytics combines data analytics with data visualization… does not typically include data storytelling</a:t>
            </a:r>
          </a:p>
          <a:p>
            <a:pPr lvl="0"/>
            <a:r>
              <a:rPr lang="en-US" dirty="0"/>
              <a:t>To be effective, data analytics, data visualization and data storytelling must work in tandem</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7</a:t>
            </a:fld>
            <a:endParaRPr lang="en-US"/>
          </a:p>
        </p:txBody>
      </p:sp>
    </p:spTree>
    <p:extLst>
      <p:ext uri="{BB962C8B-B14F-4D97-AF65-F5344CB8AC3E}">
        <p14:creationId xmlns:p14="http://schemas.microsoft.com/office/powerpoint/2010/main" val="254924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it comes to analytic tools and solutions, it’s important to know what’s out there and to leverage solutions that work with Power BI to support better and faster decision making. </a:t>
            </a:r>
            <a:r>
              <a:rPr lang="en-US" sz="1200" b="1" i="0" u="none" strike="noStrike" kern="1200" dirty="0">
                <a:solidFill>
                  <a:schemeClr val="tx1"/>
                </a:solidFill>
                <a:effectLst/>
                <a:latin typeface="+mn-lt"/>
                <a:ea typeface="+mn-ea"/>
                <a:cs typeface="+mn-cs"/>
              </a:rPr>
              <a:t>Microsoft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Power Platform </a:t>
            </a:r>
            <a:r>
              <a:rPr lang="en-US" sz="1200" b="0" i="0" u="none" strike="noStrike" kern="1200" dirty="0">
                <a:solidFill>
                  <a:schemeClr val="tx1"/>
                </a:solidFill>
                <a:effectLst/>
                <a:latin typeface="+mn-lt"/>
                <a:ea typeface="+mn-ea"/>
                <a:cs typeface="+mn-cs"/>
              </a:rPr>
              <a:t>is a collection of SaaS services that enables users to do three key actions on data that help them drive the business: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BI is providing the Business Intelligence part of the digital feedback loop. </a:t>
            </a:r>
          </a:p>
          <a:p>
            <a:r>
              <a:rPr lang="en-US" sz="1200" b="0" i="0" u="none" strike="noStrike" kern="1200" dirty="0">
                <a:solidFill>
                  <a:schemeClr val="tx1"/>
                </a:solidFill>
                <a:effectLst/>
                <a:latin typeface="+mn-lt"/>
                <a:ea typeface="+mn-ea"/>
                <a:cs typeface="+mn-cs"/>
              </a:rPr>
              <a:t>The next step is the Action.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Take action based on your data driven decision, use Power Apps, Power Automate and Power Virtual Agent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Analyze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200" b="0" i="1" u="none" strike="noStrike" kern="1200" cap="none" spc="0" normalizeH="0" baseline="0" noProof="0" dirty="0">
              <a:ln>
                <a:noFill/>
              </a:ln>
              <a:solidFill>
                <a:srgbClr val="505050"/>
              </a:solidFill>
              <a:effectLst/>
              <a:uLnTx/>
              <a:uFillTx/>
              <a:latin typeface="Segoe UI"/>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Act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Include powerful workflow automation directly in your apps with a no-code approach that connects to hundreds of popular apps and services add virtual bots to automate your service and communication, using Power Virtual Agents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Platform enables everyone to be working together, using your data to help EVERYONE, from the CEO to the front-line workers, drive the business decision with data and enables innovation.</a:t>
            </a:r>
            <a:endParaRPr lang="en-US" dirty="0"/>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8</a:t>
            </a:fld>
            <a:endParaRPr lang="en-US"/>
          </a:p>
        </p:txBody>
      </p:sp>
    </p:spTree>
    <p:extLst>
      <p:ext uri="{BB962C8B-B14F-4D97-AF65-F5344CB8AC3E}">
        <p14:creationId xmlns:p14="http://schemas.microsoft.com/office/powerpoint/2010/main" val="239859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b="1" dirty="0"/>
              <a:t>Power BI </a:t>
            </a:r>
            <a:r>
              <a:rPr lang="en-US" dirty="0"/>
              <a:t>started in </a:t>
            </a:r>
            <a:r>
              <a:rPr lang="en-US" b="1" dirty="0"/>
              <a:t>2011</a:t>
            </a:r>
            <a:r>
              <a:rPr lang="en-US" dirty="0"/>
              <a:t> (application was originally conceived  as part of the SQL Server Reporting Services, bundled with SQL Server), but first released to the </a:t>
            </a:r>
            <a:r>
              <a:rPr lang="en-US" b="1" dirty="0"/>
              <a:t>general public July 2015</a:t>
            </a:r>
          </a:p>
          <a:p>
            <a:endParaRPr lang="en-US" b="1" dirty="0"/>
          </a:p>
          <a:p>
            <a:r>
              <a:rPr lang="en-US" b="1" dirty="0">
                <a:effectLst/>
              </a:rPr>
              <a:t>Power BI </a:t>
            </a:r>
            <a:r>
              <a:rPr lang="en-US" dirty="0">
                <a:effectLst/>
              </a:rPr>
              <a:t>is Microsoft’s </a:t>
            </a:r>
            <a:r>
              <a:rPr lang="en-US" b="1" dirty="0">
                <a:effectLst/>
              </a:rPr>
              <a:t>augmented business intelligence</a:t>
            </a:r>
            <a:r>
              <a:rPr lang="en-US" dirty="0">
                <a:effectLst/>
              </a:rPr>
              <a:t> platform, supporting </a:t>
            </a:r>
            <a:r>
              <a:rPr lang="en-US" b="1" dirty="0">
                <a:effectLst/>
              </a:rPr>
              <a:t>dynamic visualization </a:t>
            </a:r>
            <a:r>
              <a:rPr lang="en-US" dirty="0">
                <a:effectLst/>
              </a:rPr>
              <a:t>and </a:t>
            </a:r>
            <a:r>
              <a:rPr lang="en-US" b="1" dirty="0">
                <a:effectLst/>
              </a:rPr>
              <a:t>analysis</a:t>
            </a:r>
            <a:r>
              <a:rPr lang="en-US" dirty="0">
                <a:effectLst/>
              </a:rPr>
              <a:t> infused with the power of </a:t>
            </a:r>
            <a:r>
              <a:rPr lang="en-US" b="1" dirty="0">
                <a:effectLst/>
              </a:rPr>
              <a:t>AI</a:t>
            </a:r>
            <a:endParaRPr lang="en-US" b="1" dirty="0"/>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9</a:t>
            </a:fld>
            <a:endParaRPr lang="en-US"/>
          </a:p>
        </p:txBody>
      </p:sp>
    </p:spTree>
    <p:extLst>
      <p:ext uri="{BB962C8B-B14F-4D97-AF65-F5344CB8AC3E}">
        <p14:creationId xmlns:p14="http://schemas.microsoft.com/office/powerpoint/2010/main" val="3668880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rPr>
              <a:t>Why Power BI?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The Power BI Desktop report designer with endless possibilities, using more than 135 cloud and on-premise data sources, 250+ custom visualizations in addition to design templates and data shaping/transformation options.</a:t>
            </a:r>
          </a:p>
          <a:p>
            <a:r>
              <a:rPr lang="en-US" dirty="0"/>
              <a:t>Power BI will help connecting, loading/transforming the data and creating reports, dashboards, applications and data visualization. </a:t>
            </a:r>
          </a:p>
          <a:p>
            <a:endParaRPr lang="en-US" dirty="0"/>
          </a:p>
          <a:p>
            <a:r>
              <a:rPr lang="en-US" dirty="0"/>
              <a:t>Real time dashboard – In Power BI service, you can design a real time and interactive dashboard, using tiles, from the previously built and published reports. </a:t>
            </a:r>
            <a:br>
              <a:rPr lang="en-US" dirty="0"/>
            </a:br>
            <a:r>
              <a:rPr lang="en-US" dirty="0"/>
              <a:t>Real time capabilities are available for several of the visuals and the data sources.</a:t>
            </a:r>
          </a:p>
          <a:p>
            <a:endParaRPr lang="en-US" dirty="0"/>
          </a:p>
          <a:p>
            <a:r>
              <a:rPr lang="en-US" dirty="0"/>
              <a:t>Power BI service and desktop can answer natural language queries (in English &amp; Spanish), as AI insights built into out of the box visualizations (Q&amp;A,  decomposition tree &amp; Key Influencers)</a:t>
            </a:r>
          </a:p>
          <a:p>
            <a:endParaRPr lang="en-US" dirty="0"/>
          </a:p>
          <a:p>
            <a:r>
              <a:rPr lang="en-US" dirty="0"/>
              <a:t>Custom visuals can be added to the visuals gallery and custom visuals created by partners and community are available to be added to your report</a:t>
            </a:r>
          </a:p>
          <a:p>
            <a:endParaRPr lang="en-US" dirty="0"/>
          </a:p>
          <a:p>
            <a:r>
              <a:rPr lang="en-US" dirty="0"/>
              <a:t>The deliverables can be viewed on a variety of platforms. Power BI is integrating with Excel, Power Point, SharePoint and Teams, reports can be embedded in the platforms and data connectors can be used to connect to data stored in those platforms. </a:t>
            </a:r>
          </a:p>
          <a:p>
            <a:pPr marL="0" marR="0">
              <a:spcBef>
                <a:spcPts val="0"/>
              </a:spcBef>
              <a:spcAft>
                <a:spcPts val="0"/>
              </a:spcAft>
            </a:pPr>
            <a:endParaRPr lang="en-US" sz="12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10</a:t>
            </a:fld>
            <a:endParaRPr lang="en-US"/>
          </a:p>
        </p:txBody>
      </p:sp>
    </p:spTree>
    <p:extLst>
      <p:ext uri="{BB962C8B-B14F-4D97-AF65-F5344CB8AC3E}">
        <p14:creationId xmlns:p14="http://schemas.microsoft.com/office/powerpoint/2010/main" val="1750589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Microsoft was positioned highest for Ability to Execute and furthest for Completeness of Vision in the March 2022 Gartner</a:t>
            </a:r>
            <a:r>
              <a:rPr lang="en-US" baseline="30000" dirty="0">
                <a:effectLst/>
              </a:rPr>
              <a:t>®</a:t>
            </a:r>
            <a:r>
              <a:rPr lang="en-US" dirty="0">
                <a:effectLst/>
              </a:rPr>
              <a:t> Magic Quadrant</a:t>
            </a:r>
            <a:r>
              <a:rPr lang="en-US" baseline="30000" dirty="0">
                <a:effectLst/>
              </a:rPr>
              <a:t>™</a:t>
            </a:r>
            <a:r>
              <a:rPr lang="en-US" dirty="0">
                <a:effectLst/>
              </a:rPr>
              <a:t> for Analytics and Business Intelligence Platforms.</a:t>
            </a:r>
          </a:p>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11</a:t>
            </a:fld>
            <a:endParaRPr lang="en-US"/>
          </a:p>
        </p:txBody>
      </p:sp>
    </p:spTree>
    <p:extLst>
      <p:ext uri="{BB962C8B-B14F-4D97-AF65-F5344CB8AC3E}">
        <p14:creationId xmlns:p14="http://schemas.microsoft.com/office/powerpoint/2010/main" val="2505421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F409A4-C3D1-4B67-B9F5-ACB027FC8661}" type="slidenum">
              <a:rPr lang="en-US" smtClean="0"/>
              <a:t>12</a:t>
            </a:fld>
            <a:endParaRPr lang="en-US"/>
          </a:p>
        </p:txBody>
      </p:sp>
    </p:spTree>
    <p:extLst>
      <p:ext uri="{BB962C8B-B14F-4D97-AF65-F5344CB8AC3E}">
        <p14:creationId xmlns:p14="http://schemas.microsoft.com/office/powerpoint/2010/main" val="18159467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a:prstGeom prst="rect">
            <a:avLst/>
          </a:prstGeom>
        </p:spPr>
        <p:txBody>
          <a:bodyPr anchor="b"/>
          <a:lstStyle>
            <a:lvl1pPr algn="l">
              <a:defRPr>
                <a:solidFill>
                  <a:schemeClr val="tx1"/>
                </a:solidFill>
                <a:latin typeface="Neue Haas Grotesk Text Pro" panose="020B0504020202020204" pitchFamily="34" charset="0"/>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latin typeface="Neue Haas Grotesk Text Pro" panose="020B0504020202020204" pitchFamily="34" charset="0"/>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Subtitle</a:t>
            </a:r>
          </a:p>
        </p:txBody>
      </p:sp>
      <p:pic>
        <p:nvPicPr>
          <p:cNvPr id="7" name="Picture 6" descr="Text&#10;&#10;Description automatically generated">
            <a:extLst>
              <a:ext uri="{FF2B5EF4-FFF2-40B4-BE49-F238E27FC236}">
                <a16:creationId xmlns:a16="http://schemas.microsoft.com/office/drawing/2014/main" id="{00519DBE-BE1E-4B9F-8BDC-DBEA40679E91}"/>
              </a:ext>
            </a:extLst>
          </p:cNvPr>
          <p:cNvPicPr>
            <a:picLocks noChangeAspect="1"/>
          </p:cNvPicPr>
          <p:nvPr userDrawn="1"/>
        </p:nvPicPr>
        <p:blipFill>
          <a:blip r:embed="rId2"/>
          <a:stretch>
            <a:fillRect/>
          </a:stretch>
        </p:blipFill>
        <p:spPr>
          <a:xfrm>
            <a:off x="251018" y="5415955"/>
            <a:ext cx="2609088" cy="999744"/>
          </a:xfrm>
          <a:prstGeom prst="rect">
            <a:avLst/>
          </a:prstGeom>
        </p:spPr>
      </p:pic>
    </p:spTree>
    <p:extLst>
      <p:ext uri="{BB962C8B-B14F-4D97-AF65-F5344CB8AC3E}">
        <p14:creationId xmlns:p14="http://schemas.microsoft.com/office/powerpoint/2010/main" val="419982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6507"/>
            <a:ext cx="12192000" cy="590727"/>
          </a:xfrm>
          <a:prstGeom prst="rect">
            <a:avLst/>
          </a:prstGeom>
        </p:spPr>
        <p:txBody>
          <a:bodyPr anchor="ctr"/>
          <a:lstStyle>
            <a:lvl1pPr>
              <a:defRPr sz="2800" b="1">
                <a:latin typeface="+mn-lt"/>
                <a:cs typeface="Calibri" panose="020F0502020204030204" pitchFamily="34" charset="0"/>
              </a:defRPr>
            </a:lvl1pPr>
          </a:lstStyle>
          <a:p>
            <a:r>
              <a:rPr lang="en-US" dirty="0"/>
              <a:t>Click To Edit Title</a:t>
            </a:r>
          </a:p>
        </p:txBody>
      </p:sp>
      <p:sp>
        <p:nvSpPr>
          <p:cNvPr id="3" name="Content Placeholder 2"/>
          <p:cNvSpPr>
            <a:spLocks noGrp="1"/>
          </p:cNvSpPr>
          <p:nvPr>
            <p:ph idx="1" hasCustomPrompt="1"/>
          </p:nvPr>
        </p:nvSpPr>
        <p:spPr>
          <a:xfrm>
            <a:off x="478564" y="654675"/>
            <a:ext cx="11189293" cy="5902220"/>
          </a:xfrm>
        </p:spPr>
        <p:txBody>
          <a:bodyPr/>
          <a:lstStyle>
            <a:lvl1pPr>
              <a:defRPr sz="3200">
                <a:latin typeface="+mn-lt"/>
                <a:cs typeface="Calibri" panose="020F0502020204030204" pitchFamily="34" charset="0"/>
              </a:defRPr>
            </a:lvl1pPr>
            <a:lvl2pPr marL="742932" indent="-285744">
              <a:buClr>
                <a:schemeClr val="tx1"/>
              </a:buClr>
              <a:buSzPct val="90000"/>
              <a:buFont typeface="Wingdings" panose="05000000000000000000" pitchFamily="2" charset="2"/>
              <a:buChar char="§"/>
              <a:defRPr sz="2800">
                <a:latin typeface="+mn-lt"/>
                <a:cs typeface="Calibri" panose="020F0502020204030204" pitchFamily="34" charset="0"/>
              </a:defRPr>
            </a:lvl2pPr>
            <a:lvl3pPr marL="1025500" indent="-228594">
              <a:buSzPct val="80000"/>
              <a:buFont typeface="Courier New" panose="02070309020205020404" pitchFamily="49" charset="0"/>
              <a:buChar char="o"/>
              <a:defRPr sz="2400">
                <a:latin typeface="+mn-lt"/>
                <a:cs typeface="Calibri" panose="020F0502020204030204" pitchFamily="34" charset="0"/>
              </a:defRPr>
            </a:lvl3pPr>
            <a:lvl4pPr marL="1316006" indent="-228594">
              <a:defRPr sz="2000">
                <a:latin typeface="+mn-lt"/>
                <a:cs typeface="Calibri" panose="020F0502020204030204" pitchFamily="34" charset="0"/>
              </a:defRPr>
            </a:lvl4pPr>
            <a:lvl5pPr marL="1657309" indent="-228594">
              <a:defRPr sz="1800">
                <a:latin typeface="+mn-lt"/>
                <a:cs typeface="Calibri" panose="020F050202020403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a:extLst>
              <a:ext uri="{FF2B5EF4-FFF2-40B4-BE49-F238E27FC236}">
                <a16:creationId xmlns:a16="http://schemas.microsoft.com/office/drawing/2014/main" id="{2E5EBAD7-FFDB-40B0-A893-D60FD950E028}"/>
              </a:ext>
            </a:extLst>
          </p:cNvPr>
          <p:cNvSpPr>
            <a:spLocks noGrp="1"/>
          </p:cNvSpPr>
          <p:nvPr>
            <p:ph type="sldNum" sz="quarter" idx="4"/>
          </p:nvPr>
        </p:nvSpPr>
        <p:spPr bwMode="white">
          <a:xfrm>
            <a:off x="-2169" y="6594223"/>
            <a:ext cx="588980" cy="255958"/>
          </a:xfrm>
          <a:prstGeom prst="rect">
            <a:avLst/>
          </a:prstGeom>
        </p:spPr>
        <p:txBody>
          <a:bodyPr anchor="ctr"/>
          <a:lstStyle>
            <a:lvl1pPr algn="l" eaLnBrk="1" hangingPunct="1">
              <a:defRPr sz="800">
                <a:solidFill>
                  <a:schemeClr val="bg1"/>
                </a:solidFill>
                <a:latin typeface="+mn-lt"/>
                <a:cs typeface="Calibri" panose="020F0502020204030204" pitchFamily="34" charset="0"/>
              </a:defRPr>
            </a:lvl1pPr>
          </a:lstStyle>
          <a:p>
            <a:pPr>
              <a:defRPr/>
            </a:pPr>
            <a:fld id="{66BD6303-7B37-4C01-95F9-BC03ABBAB1DC}" type="slidenum">
              <a:rPr lang="en-US" smtClean="0"/>
              <a:pPr>
                <a:defRPr/>
              </a:pPr>
              <a:t>‹#›</a:t>
            </a:fld>
            <a:endParaRPr lang="en-US" dirty="0"/>
          </a:p>
        </p:txBody>
      </p:sp>
      <p:cxnSp>
        <p:nvCxnSpPr>
          <p:cNvPr id="9" name="Straight Connector 8"/>
          <p:cNvCxnSpPr>
            <a:cxnSpLocks/>
          </p:cNvCxnSpPr>
          <p:nvPr userDrawn="1"/>
        </p:nvCxnSpPr>
        <p:spPr>
          <a:xfrm flipV="1">
            <a:off x="20620" y="6594223"/>
            <a:ext cx="12150760" cy="1011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Date Placeholder 3">
            <a:extLst>
              <a:ext uri="{FF2B5EF4-FFF2-40B4-BE49-F238E27FC236}">
                <a16:creationId xmlns:a16="http://schemas.microsoft.com/office/drawing/2014/main" id="{57DF8440-2D86-4DC7-9FA8-5D28101E2BF9}"/>
              </a:ext>
            </a:extLst>
          </p:cNvPr>
          <p:cNvSpPr>
            <a:spLocks noGrp="1"/>
          </p:cNvSpPr>
          <p:nvPr>
            <p:ph type="dt" sz="half" idx="2"/>
          </p:nvPr>
        </p:nvSpPr>
        <p:spPr bwMode="white">
          <a:xfrm>
            <a:off x="8822268" y="6590785"/>
            <a:ext cx="3369733" cy="273050"/>
          </a:xfrm>
          <a:prstGeom prst="rect">
            <a:avLst/>
          </a:prstGeom>
        </p:spPr>
        <p:txBody>
          <a:bodyPr anchor="ctr"/>
          <a:lstStyle>
            <a:lvl1pPr algn="r" eaLnBrk="1" hangingPunct="1">
              <a:defRPr sz="800">
                <a:solidFill>
                  <a:schemeClr val="bg1"/>
                </a:solidFill>
                <a:latin typeface="+mn-lt"/>
              </a:defRPr>
            </a:lvl1pPr>
          </a:lstStyle>
          <a:p>
            <a:pPr>
              <a:defRPr/>
            </a:pPr>
            <a:r>
              <a:rPr lang="en-US" dirty="0"/>
              <a:t>12/11/2022</a:t>
            </a:r>
          </a:p>
        </p:txBody>
      </p:sp>
      <p:sp>
        <p:nvSpPr>
          <p:cNvPr id="8" name="TextBox 7">
            <a:extLst>
              <a:ext uri="{FF2B5EF4-FFF2-40B4-BE49-F238E27FC236}">
                <a16:creationId xmlns:a16="http://schemas.microsoft.com/office/drawing/2014/main" id="{2D0F5258-BD21-4C61-9696-C9C9C76A91A7}"/>
              </a:ext>
            </a:extLst>
          </p:cNvPr>
          <p:cNvSpPr txBox="1">
            <a:spLocks noChangeArrowheads="1"/>
          </p:cNvSpPr>
          <p:nvPr userDrawn="1"/>
        </p:nvSpPr>
        <p:spPr bwMode="ltGray">
          <a:xfrm>
            <a:off x="3962400" y="6621433"/>
            <a:ext cx="42672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eaLnBrk="1" hangingPunct="1">
              <a:defRPr/>
            </a:pPr>
            <a:r>
              <a:rPr lang="en-US" sz="800" dirty="0">
                <a:solidFill>
                  <a:schemeClr val="bg1"/>
                </a:solidFill>
                <a:latin typeface="+mn-lt"/>
                <a:cs typeface="Calibri" panose="020F0502020204030204" pitchFamily="34" charset="0"/>
              </a:rPr>
              <a:t>BIA WORKSHOP – POWER BI USING DAX</a:t>
            </a:r>
          </a:p>
        </p:txBody>
      </p:sp>
    </p:spTree>
    <p:extLst>
      <p:ext uri="{BB962C8B-B14F-4D97-AF65-F5344CB8AC3E}">
        <p14:creationId xmlns:p14="http://schemas.microsoft.com/office/powerpoint/2010/main" val="152840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ECD56-5C89-477D-9979-54728ABE8234}"/>
              </a:ext>
            </a:extLst>
          </p:cNvPr>
          <p:cNvSpPr/>
          <p:nvPr userDrawn="1"/>
        </p:nvSpPr>
        <p:spPr>
          <a:xfrm>
            <a:off x="-11395" y="-7993"/>
            <a:ext cx="12203395" cy="613706"/>
          </a:xfrm>
          <a:prstGeom prst="rect">
            <a:avLst/>
          </a:prstGeom>
          <a:solidFill>
            <a:srgbClr val="8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latin typeface="+mn-lt"/>
            </a:endParaRPr>
          </a:p>
        </p:txBody>
      </p:sp>
      <p:sp>
        <p:nvSpPr>
          <p:cNvPr id="3" name="Text Placeholder 2"/>
          <p:cNvSpPr>
            <a:spLocks noGrp="1"/>
          </p:cNvSpPr>
          <p:nvPr>
            <p:ph type="body" idx="1"/>
          </p:nvPr>
        </p:nvSpPr>
        <p:spPr>
          <a:xfrm>
            <a:off x="609600" y="713008"/>
            <a:ext cx="10972800" cy="56707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bwMode="white">
          <a:xfrm>
            <a:off x="3" y="5"/>
            <a:ext cx="12171380" cy="591849"/>
          </a:xfrm>
          <a:prstGeom prst="rect">
            <a:avLst/>
          </a:prstGeom>
        </p:spPr>
        <p:txBody>
          <a:bodyPr vert="horz" lIns="91440" tIns="45720" rIns="91440" bIns="45720" rtlCol="0" anchor="ctr">
            <a:noAutofit/>
          </a:bodyPr>
          <a:lstStyle/>
          <a:p>
            <a:r>
              <a:rPr lang="en-US" dirty="0"/>
              <a:t>Click To Edit Master Title Style</a:t>
            </a:r>
          </a:p>
        </p:txBody>
      </p:sp>
      <p:sp>
        <p:nvSpPr>
          <p:cNvPr id="7" name="Rectangle 6"/>
          <p:cNvSpPr/>
          <p:nvPr userDrawn="1"/>
        </p:nvSpPr>
        <p:spPr>
          <a:xfrm>
            <a:off x="0" y="6598322"/>
            <a:ext cx="12192000" cy="273050"/>
          </a:xfrm>
          <a:prstGeom prst="rect">
            <a:avLst/>
          </a:prstGeom>
          <a:solidFill>
            <a:srgbClr val="8B23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latin typeface="+mn-lt"/>
            </a:endParaRPr>
          </a:p>
        </p:txBody>
      </p:sp>
      <p:sp>
        <p:nvSpPr>
          <p:cNvPr id="9" name="Date Placeholder 3">
            <a:extLst>
              <a:ext uri="{FF2B5EF4-FFF2-40B4-BE49-F238E27FC236}">
                <a16:creationId xmlns:a16="http://schemas.microsoft.com/office/drawing/2014/main" id="{F903A4DC-D32B-476D-B821-25FE83A3CFC0}"/>
              </a:ext>
            </a:extLst>
          </p:cNvPr>
          <p:cNvSpPr>
            <a:spLocks noGrp="1"/>
          </p:cNvSpPr>
          <p:nvPr>
            <p:ph type="dt" sz="half" idx="2"/>
          </p:nvPr>
        </p:nvSpPr>
        <p:spPr bwMode="white">
          <a:xfrm>
            <a:off x="8822268" y="6590785"/>
            <a:ext cx="3369733" cy="273050"/>
          </a:xfrm>
          <a:prstGeom prst="rect">
            <a:avLst/>
          </a:prstGeom>
        </p:spPr>
        <p:txBody>
          <a:bodyPr anchor="ctr"/>
          <a:lstStyle>
            <a:lvl1pPr algn="r" eaLnBrk="1" hangingPunct="1">
              <a:defRPr sz="800">
                <a:solidFill>
                  <a:schemeClr val="bg1"/>
                </a:solidFill>
                <a:latin typeface="+mn-lt"/>
              </a:defRPr>
            </a:lvl1pPr>
          </a:lstStyle>
          <a:p>
            <a:pPr>
              <a:defRPr/>
            </a:pPr>
            <a:r>
              <a:rPr lang="en-US"/>
              <a:t>12/11/2022</a:t>
            </a:r>
            <a:endParaRPr lang="en-US" dirty="0"/>
          </a:p>
        </p:txBody>
      </p:sp>
      <p:sp>
        <p:nvSpPr>
          <p:cNvPr id="10" name="Slide Number Placeholder 5">
            <a:extLst>
              <a:ext uri="{FF2B5EF4-FFF2-40B4-BE49-F238E27FC236}">
                <a16:creationId xmlns:a16="http://schemas.microsoft.com/office/drawing/2014/main" id="{68CE46C5-CA91-44EA-8134-06AD829B24B7}"/>
              </a:ext>
            </a:extLst>
          </p:cNvPr>
          <p:cNvSpPr>
            <a:spLocks noGrp="1"/>
          </p:cNvSpPr>
          <p:nvPr>
            <p:ph type="sldNum" sz="quarter" idx="4"/>
          </p:nvPr>
        </p:nvSpPr>
        <p:spPr bwMode="white">
          <a:xfrm>
            <a:off x="4493" y="6600310"/>
            <a:ext cx="986111" cy="257690"/>
          </a:xfrm>
          <a:prstGeom prst="rect">
            <a:avLst/>
          </a:prstGeom>
        </p:spPr>
        <p:txBody>
          <a:bodyPr anchor="ctr"/>
          <a:lstStyle>
            <a:lvl1pPr algn="l" eaLnBrk="1" hangingPunct="1">
              <a:defRPr sz="800">
                <a:solidFill>
                  <a:schemeClr val="bg1"/>
                </a:solidFill>
                <a:latin typeface="+mn-lt"/>
              </a:defRPr>
            </a:lvl1pPr>
          </a:lstStyle>
          <a:p>
            <a:pPr>
              <a:defRPr/>
            </a:pPr>
            <a:fld id="{66BD6303-7B37-4C01-95F9-BC03ABBAB1DC}" type="slidenum">
              <a:rPr lang="en-US" smtClean="0"/>
              <a:pPr>
                <a:defRPr/>
              </a:pPr>
              <a:t>‹#›</a:t>
            </a:fld>
            <a:endParaRPr lang="en-US" dirty="0"/>
          </a:p>
        </p:txBody>
      </p:sp>
      <p:cxnSp>
        <p:nvCxnSpPr>
          <p:cNvPr id="12" name="Straight Connector 11">
            <a:extLst>
              <a:ext uri="{FF2B5EF4-FFF2-40B4-BE49-F238E27FC236}">
                <a16:creationId xmlns:a16="http://schemas.microsoft.com/office/drawing/2014/main" id="{D260BBCB-E019-42E7-BB97-DBF835B4EEB6}"/>
              </a:ext>
            </a:extLst>
          </p:cNvPr>
          <p:cNvCxnSpPr>
            <a:cxnSpLocks/>
          </p:cNvCxnSpPr>
          <p:nvPr userDrawn="1"/>
        </p:nvCxnSpPr>
        <p:spPr>
          <a:xfrm>
            <a:off x="12192000" y="580660"/>
            <a:ext cx="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C0E1B0-F1E5-48BF-8D1F-82BBEE14E7F6}"/>
              </a:ext>
            </a:extLst>
          </p:cNvPr>
          <p:cNvCxnSpPr/>
          <p:nvPr userDrawn="1"/>
        </p:nvCxnSpPr>
        <p:spPr bwMode="white">
          <a:xfrm>
            <a:off x="-11395" y="6592527"/>
            <a:ext cx="122033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9015F0-3C27-40C3-8550-A8F6717CD1D0}"/>
              </a:ext>
            </a:extLst>
          </p:cNvPr>
          <p:cNvCxnSpPr/>
          <p:nvPr userDrawn="1"/>
        </p:nvCxnSpPr>
        <p:spPr>
          <a:xfrm>
            <a:off x="-10571" y="610627"/>
            <a:ext cx="122033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183835"/>
      </p:ext>
    </p:extLst>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377" rtl="0" eaLnBrk="1" latinLnBrk="0" hangingPunct="1">
        <a:spcBef>
          <a:spcPts val="600"/>
        </a:spcBef>
        <a:buNone/>
        <a:defRPr sz="3200" b="0" i="0" u="none" kern="1200">
          <a:solidFill>
            <a:schemeClr val="bg1"/>
          </a:solidFill>
          <a:latin typeface="+mn-lt"/>
          <a:ea typeface="+mj-ea"/>
          <a:cs typeface="+mj-cs"/>
        </a:defRPr>
      </a:lvl1pPr>
    </p:titleStyle>
    <p:bodyStyle>
      <a:lvl1pPr marL="342891" indent="-342891" algn="l" defTabSz="914377" rtl="0" eaLnBrk="1" latinLnBrk="0" hangingPunct="1">
        <a:spcBef>
          <a:spcPts val="600"/>
        </a:spcBef>
        <a:buFont typeface="Arial" charset="0"/>
        <a:buChar char="•"/>
        <a:defRPr sz="3200" kern="1200">
          <a:solidFill>
            <a:schemeClr val="tx1"/>
          </a:solidFill>
          <a:latin typeface="+mn-lt"/>
          <a:ea typeface="+mn-ea"/>
          <a:cs typeface="+mn-cs"/>
        </a:defRPr>
      </a:lvl1pPr>
      <a:lvl2pPr marL="742932" indent="-285744" algn="l" defTabSz="914377" rtl="0" eaLnBrk="1" latinLnBrk="0" hangingPunct="1">
        <a:spcBef>
          <a:spcPts val="600"/>
        </a:spcBef>
        <a:buFont typeface="Arial" charset="0"/>
        <a:buChar char="•"/>
        <a:defRPr sz="2800" b="0" i="0" u="none" kern="1200">
          <a:solidFill>
            <a:schemeClr val="tx1"/>
          </a:solidFill>
          <a:latin typeface="+mn-lt"/>
          <a:ea typeface="+mn-ea"/>
          <a:cs typeface="+mn-cs"/>
        </a:defRPr>
      </a:lvl2pPr>
      <a:lvl3pPr marL="1142971" indent="-228594" algn="l" defTabSz="914377" rtl="0" eaLnBrk="1" latinLnBrk="0" hangingPunct="1">
        <a:spcBef>
          <a:spcPts val="600"/>
        </a:spcBef>
        <a:buFont typeface="Arial" charset="0"/>
        <a:buChar char="•"/>
        <a:defRPr sz="2400" kern="1200">
          <a:solidFill>
            <a:schemeClr val="tx1"/>
          </a:solidFill>
          <a:latin typeface="+mn-lt"/>
          <a:ea typeface="+mn-ea"/>
          <a:cs typeface="+mn-cs"/>
        </a:defRPr>
      </a:lvl3pPr>
      <a:lvl4pPr marL="1600160" indent="-228594" algn="l" defTabSz="914377" rtl="0" eaLnBrk="1" latinLnBrk="0" hangingPunct="1">
        <a:spcBef>
          <a:spcPts val="600"/>
        </a:spcBef>
        <a:buFont typeface="Arial" charset="0"/>
        <a:buChar char="•"/>
        <a:tabLst/>
        <a:defRPr sz="2000" kern="1200">
          <a:solidFill>
            <a:schemeClr val="tx1"/>
          </a:solidFill>
          <a:latin typeface="+mn-lt"/>
          <a:ea typeface="+mn-ea"/>
          <a:cs typeface="+mn-cs"/>
        </a:defRPr>
      </a:lvl4pPr>
      <a:lvl5pPr marL="2057349" indent="-228594" algn="l" defTabSz="914377" rtl="0" eaLnBrk="1" latinLnBrk="0" hangingPunct="1">
        <a:spcBef>
          <a:spcPts val="600"/>
        </a:spcBef>
        <a:buFont typeface="Arial"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y.phillips@d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hyperlink" Target="https://powerbi.microsoft.com/en-us/blog/microsoft-named-a-leader-in-the-2023-gartner-magic-quadrant-for-analytics-and-bi-platform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download/details.aspx?id=5849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github.com/amyphill/DIAD_BIA" TargetMode="External"/><Relationship Id="rId4" Type="http://schemas.openxmlformats.org/officeDocument/2006/relationships/hyperlink" Target="https://apps.microsoft.com/store/detail/power-bi-desktop/9NTXR16HNW1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owerplatform.microsoft.com/en-u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emf"/><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emf"/><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emf"/><Relationship Id="rId19" Type="http://schemas.openxmlformats.org/officeDocument/2006/relationships/hyperlink" Target="https://powerplatform.microsoft.com/en-us/power-bi/" TargetMode="External"/><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3600" b="1" dirty="0">
                <a:latin typeface="+mj-lt"/>
                <a:cs typeface="Calibri" panose="020F0502020204030204" pitchFamily="34" charset="0"/>
              </a:rPr>
              <a:t>BIA WORKSHOP – POWER BI USING DAX</a:t>
            </a:r>
            <a:endParaRPr lang="en-US" b="0" dirty="0">
              <a:solidFill>
                <a:schemeClr val="tx1"/>
              </a:solidFill>
              <a:latin typeface="+mj-lt"/>
              <a:cs typeface="Calibri" panose="020F0502020204030204" pitchFamily="34" charset="0"/>
            </a:endParaRPr>
          </a:p>
        </p:txBody>
      </p:sp>
      <p:sp>
        <p:nvSpPr>
          <p:cNvPr id="3" name="Subtitle 2">
            <a:extLst>
              <a:ext uri="{FF2B5EF4-FFF2-40B4-BE49-F238E27FC236}">
                <a16:creationId xmlns:a16="http://schemas.microsoft.com/office/drawing/2014/main" id="{2A04BB9B-2AD2-411D-9369-5233EE1C834F}"/>
              </a:ext>
            </a:extLst>
          </p:cNvPr>
          <p:cNvSpPr>
            <a:spLocks noGrp="1"/>
          </p:cNvSpPr>
          <p:nvPr>
            <p:ph type="subTitle" idx="1"/>
          </p:nvPr>
        </p:nvSpPr>
        <p:spPr>
          <a:xfrm>
            <a:off x="905694" y="2895600"/>
            <a:ext cx="10424160" cy="1752600"/>
          </a:xfrm>
        </p:spPr>
        <p:txBody>
          <a:bodyPr/>
          <a:lstStyle/>
          <a:p>
            <a:pPr algn="ctr">
              <a:lnSpc>
                <a:spcPct val="110000"/>
              </a:lnSpc>
            </a:pPr>
            <a:r>
              <a:rPr lang="en-US" sz="2400" b="1" dirty="0">
                <a:solidFill>
                  <a:srgbClr val="860000"/>
                </a:solidFill>
                <a:effectLst/>
                <a:latin typeface="Calibri" panose="020F0502020204030204" pitchFamily="34" charset="0"/>
                <a:ea typeface="Calibri" panose="020F0502020204030204" pitchFamily="34" charset="0"/>
                <a:cs typeface="Times New Roman" panose="02020603050405020304" pitchFamily="18" charset="0"/>
              </a:rPr>
              <a:t>Prepared exclusively for 2023 BIA Graduating Seniors (with an INFO 3300 </a:t>
            </a:r>
            <a:r>
              <a:rPr lang="en-US" sz="2400" b="1" dirty="0" err="1">
                <a:solidFill>
                  <a:srgbClr val="860000"/>
                </a:solidFill>
                <a:effectLst/>
                <a:latin typeface="Calibri" panose="020F0502020204030204" pitchFamily="34" charset="0"/>
                <a:ea typeface="Calibri" panose="020F0502020204030204" pitchFamily="34" charset="0"/>
                <a:cs typeface="Times New Roman" panose="02020603050405020304" pitchFamily="18" charset="0"/>
              </a:rPr>
              <a:t>prereq</a:t>
            </a:r>
            <a:r>
              <a:rPr lang="en-US" sz="2400" b="1" dirty="0">
                <a:solidFill>
                  <a:srgbClr val="86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0000"/>
              </a:lnSpc>
            </a:pPr>
            <a:r>
              <a:rPr lang="en-US" sz="1800" dirty="0">
                <a:latin typeface="+mj-lt"/>
                <a:cs typeface="Calibri" panose="020F0502020204030204" pitchFamily="34" charset="0"/>
              </a:rPr>
              <a:t>Amy L. Phillips, </a:t>
            </a:r>
            <a:r>
              <a:rPr lang="en-US" sz="1800" dirty="0">
                <a:effectLst/>
                <a:latin typeface="Calibri" panose="020F0502020204030204" pitchFamily="34" charset="0"/>
                <a:ea typeface="Calibri" panose="020F0502020204030204" pitchFamily="34" charset="0"/>
              </a:rPr>
              <a:t>Emerita Teaching Professor</a:t>
            </a:r>
            <a:br>
              <a:rPr lang="en-US" sz="1800" b="1" dirty="0">
                <a:latin typeface="+mj-lt"/>
                <a:cs typeface="Calibri" panose="020F0502020204030204" pitchFamily="34" charset="0"/>
              </a:rPr>
            </a:br>
            <a:r>
              <a:rPr lang="en-US" sz="1800" dirty="0">
                <a:latin typeface="+mj-lt"/>
                <a:cs typeface="Calibri" panose="020F0502020204030204" pitchFamily="34" charset="0"/>
              </a:rPr>
              <a:t>Department of Business Information &amp; Analytics</a:t>
            </a:r>
            <a:br>
              <a:rPr lang="en-US" sz="1800" dirty="0">
                <a:latin typeface="+mj-lt"/>
                <a:cs typeface="Calibri" panose="020F0502020204030204" pitchFamily="34" charset="0"/>
              </a:rPr>
            </a:br>
            <a:r>
              <a:rPr lang="en-US" sz="1800" dirty="0">
                <a:latin typeface="+mj-lt"/>
                <a:cs typeface="Calibri" panose="020F0502020204030204" pitchFamily="34" charset="0"/>
              </a:rPr>
              <a:t>Daniels College of Business, University of Denver</a:t>
            </a:r>
            <a:br>
              <a:rPr lang="en-US" sz="1800" dirty="0">
                <a:latin typeface="+mj-lt"/>
                <a:cs typeface="Calibri" panose="020F0502020204030204" pitchFamily="34" charset="0"/>
              </a:rPr>
            </a:br>
            <a:r>
              <a:rPr lang="en-US" sz="1800" dirty="0">
                <a:latin typeface="+mj-lt"/>
                <a:cs typeface="Calibri" panose="020F0502020204030204" pitchFamily="34" charset="0"/>
                <a:hlinkClick r:id="rId3"/>
              </a:rPr>
              <a:t>Amy.Phillips@du.edu</a:t>
            </a:r>
            <a:endParaRPr lang="en-US" sz="1800" i="1" dirty="0">
              <a:latin typeface="+mj-lt"/>
              <a:cs typeface="Calibri" panose="020F0502020204030204" pitchFamily="34" charset="0"/>
            </a:endParaRPr>
          </a:p>
        </p:txBody>
      </p:sp>
    </p:spTree>
    <p:extLst>
      <p:ext uri="{BB962C8B-B14F-4D97-AF65-F5344CB8AC3E}">
        <p14:creationId xmlns:p14="http://schemas.microsoft.com/office/powerpoint/2010/main" val="138817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C12B997-050B-4B9A-B0EB-942C273F4949}"/>
              </a:ext>
              <a:ext uri="{C183D7F6-B498-43B3-948B-1728B52AA6E4}">
                <adec:decorative xmlns:adec="http://schemas.microsoft.com/office/drawing/2017/decorative" val="1"/>
              </a:ext>
            </a:extLst>
          </p:cNvPr>
          <p:cNvSpPr/>
          <p:nvPr/>
        </p:nvSpPr>
        <p:spPr bwMode="auto">
          <a:xfrm>
            <a:off x="0" y="1683536"/>
            <a:ext cx="12187222" cy="4907444"/>
          </a:xfrm>
          <a:custGeom>
            <a:avLst/>
            <a:gdLst>
              <a:gd name="connsiteX0" fmla="*/ 0 w 9328459"/>
              <a:gd name="connsiteY0" fmla="*/ 0 h 5146690"/>
              <a:gd name="connsiteX1" fmla="*/ 7223388 w 9328459"/>
              <a:gd name="connsiteY1" fmla="*/ 0 h 5146690"/>
              <a:gd name="connsiteX2" fmla="*/ 9328459 w 9328459"/>
              <a:gd name="connsiteY2" fmla="*/ 5146690 h 5146690"/>
              <a:gd name="connsiteX3" fmla="*/ 0 w 9328459"/>
              <a:gd name="connsiteY3" fmla="*/ 5146690 h 5146690"/>
            </a:gdLst>
            <a:ahLst/>
            <a:cxnLst>
              <a:cxn ang="0">
                <a:pos x="connsiteX0" y="connsiteY0"/>
              </a:cxn>
              <a:cxn ang="0">
                <a:pos x="connsiteX1" y="connsiteY1"/>
              </a:cxn>
              <a:cxn ang="0">
                <a:pos x="connsiteX2" y="connsiteY2"/>
              </a:cxn>
              <a:cxn ang="0">
                <a:pos x="connsiteX3" y="connsiteY3"/>
              </a:cxn>
            </a:cxnLst>
            <a:rect l="l" t="t" r="r" b="b"/>
            <a:pathLst>
              <a:path w="9328459" h="5146690">
                <a:moveTo>
                  <a:pt x="0" y="0"/>
                </a:moveTo>
                <a:lnTo>
                  <a:pt x="7223388" y="0"/>
                </a:lnTo>
                <a:lnTo>
                  <a:pt x="9328459" y="5146690"/>
                </a:lnTo>
                <a:lnTo>
                  <a:pt x="0" y="5146690"/>
                </a:lnTo>
                <a:close/>
              </a:path>
            </a:pathLst>
          </a:custGeom>
          <a:solidFill>
            <a:srgbClr val="EAEAE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DA971BE1-977F-4F4B-9CE7-08599E564BDB}"/>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D5A7F6DE-A867-4465-9993-1D64EAF93854}"/>
              </a:ext>
            </a:extLst>
          </p:cNvPr>
          <p:cNvSpPr>
            <a:spLocks noGrp="1"/>
          </p:cNvSpPr>
          <p:nvPr>
            <p:ph idx="1"/>
          </p:nvPr>
        </p:nvSpPr>
        <p:spPr>
          <a:xfrm>
            <a:off x="478564" y="654675"/>
            <a:ext cx="11639657" cy="5902220"/>
          </a:xfrm>
        </p:spPr>
        <p:txBody>
          <a:bodyPr/>
          <a:lstStyle/>
          <a:p>
            <a:r>
              <a:rPr kumimoji="0" lang="en-US" sz="3600" b="0" i="0" u="none" strike="noStrike" kern="1200" cap="none" spc="-98" normalizeH="0" baseline="0" noProof="0" dirty="0">
                <a:ln w="3175">
                  <a:noFill/>
                </a:ln>
                <a:solidFill>
                  <a:srgbClr val="191919"/>
                </a:solidFill>
                <a:effectLst/>
                <a:uLnTx/>
                <a:uFillTx/>
                <a:latin typeface="+mj-lt"/>
                <a:ea typeface="+mn-ea"/>
                <a:cs typeface="Segoe UI" pitchFamily="34" charset="0"/>
              </a:rPr>
              <a:t>Why Power BI? </a:t>
            </a:r>
            <a:endParaRPr lang="en-US" sz="3600" dirty="0"/>
          </a:p>
        </p:txBody>
      </p:sp>
      <p:grpSp>
        <p:nvGrpSpPr>
          <p:cNvPr id="4" name="Group 3" descr="Power BI desktop is free">
            <a:extLst>
              <a:ext uri="{FF2B5EF4-FFF2-40B4-BE49-F238E27FC236}">
                <a16:creationId xmlns:a16="http://schemas.microsoft.com/office/drawing/2014/main" id="{D8F48FBC-1BCA-4CFE-81F0-082413E5D63E}"/>
              </a:ext>
            </a:extLst>
          </p:cNvPr>
          <p:cNvGrpSpPr/>
          <p:nvPr/>
        </p:nvGrpSpPr>
        <p:grpSpPr>
          <a:xfrm>
            <a:off x="968172" y="1811132"/>
            <a:ext cx="5347568" cy="548551"/>
            <a:chOff x="436546" y="1811132"/>
            <a:chExt cx="5140659" cy="548551"/>
          </a:xfrm>
        </p:grpSpPr>
        <p:sp>
          <p:nvSpPr>
            <p:cNvPr id="5" name="TextBox 4">
              <a:extLst>
                <a:ext uri="{FF2B5EF4-FFF2-40B4-BE49-F238E27FC236}">
                  <a16:creationId xmlns:a16="http://schemas.microsoft.com/office/drawing/2014/main" id="{FF55BABE-716E-4F02-9051-9C9BD4284EF2}"/>
                </a:ext>
              </a:extLst>
            </p:cNvPr>
            <p:cNvSpPr txBox="1"/>
            <p:nvPr/>
          </p:nvSpPr>
          <p:spPr>
            <a:xfrm>
              <a:off x="1117805" y="1937466"/>
              <a:ext cx="4459400" cy="97007"/>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2800" kern="0" dirty="0">
                  <a:solidFill>
                    <a:srgbClr val="191919"/>
                  </a:solidFill>
                  <a:latin typeface="+mj-lt"/>
                  <a:cs typeface="Segoe UI" panose="020B0502040204020203" pitchFamily="34" charset="0"/>
                </a:rPr>
                <a:t>Power BI Desktop is free  </a:t>
              </a:r>
            </a:p>
          </p:txBody>
        </p:sp>
        <p:pic>
          <p:nvPicPr>
            <p:cNvPr id="6" name="Graphic 5" descr="Monitor">
              <a:extLst>
                <a:ext uri="{FF2B5EF4-FFF2-40B4-BE49-F238E27FC236}">
                  <a16:creationId xmlns:a16="http://schemas.microsoft.com/office/drawing/2014/main" id="{E7B707C0-4AF2-447A-8F60-ED304B8166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46" y="1811132"/>
              <a:ext cx="548551" cy="548551"/>
            </a:xfrm>
            <a:prstGeom prst="rect">
              <a:avLst/>
            </a:prstGeom>
          </p:spPr>
        </p:pic>
      </p:grpSp>
      <p:sp>
        <p:nvSpPr>
          <p:cNvPr id="8" name="TextBox 7">
            <a:extLst>
              <a:ext uri="{FF2B5EF4-FFF2-40B4-BE49-F238E27FC236}">
                <a16:creationId xmlns:a16="http://schemas.microsoft.com/office/drawing/2014/main" id="{2E4D4104-EF7B-4C8B-B3AA-A6DC8B24A2FB}"/>
              </a:ext>
            </a:extLst>
          </p:cNvPr>
          <p:cNvSpPr txBox="1"/>
          <p:nvPr/>
        </p:nvSpPr>
        <p:spPr>
          <a:xfrm>
            <a:off x="1676654" y="2949845"/>
            <a:ext cx="7006848" cy="312544"/>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Real time dashboards and interactive reports</a:t>
            </a:r>
          </a:p>
        </p:txBody>
      </p:sp>
      <p:grpSp>
        <p:nvGrpSpPr>
          <p:cNvPr id="9" name="Group 8">
            <a:extLst>
              <a:ext uri="{FF2B5EF4-FFF2-40B4-BE49-F238E27FC236}">
                <a16:creationId xmlns:a16="http://schemas.microsoft.com/office/drawing/2014/main" id="{43DC9A21-5D17-457F-8FAA-F2C868BD1D30}"/>
              </a:ext>
            </a:extLst>
          </p:cNvPr>
          <p:cNvGrpSpPr/>
          <p:nvPr/>
        </p:nvGrpSpPr>
        <p:grpSpPr>
          <a:xfrm>
            <a:off x="973059" y="2920167"/>
            <a:ext cx="452050" cy="313111"/>
            <a:chOff x="4894822" y="3158633"/>
            <a:chExt cx="470407" cy="338941"/>
          </a:xfrm>
        </p:grpSpPr>
        <p:sp>
          <p:nvSpPr>
            <p:cNvPr id="10" name="Oval 5">
              <a:extLst>
                <a:ext uri="{FF2B5EF4-FFF2-40B4-BE49-F238E27FC236}">
                  <a16:creationId xmlns:a16="http://schemas.microsoft.com/office/drawing/2014/main" id="{480C8748-EA1F-40E5-AD51-82926877905B}"/>
                </a:ext>
              </a:extLst>
            </p:cNvPr>
            <p:cNvSpPr>
              <a:spLocks noChangeArrowheads="1"/>
            </p:cNvSpPr>
            <p:nvPr/>
          </p:nvSpPr>
          <p:spPr bwMode="auto">
            <a:xfrm>
              <a:off x="4894822" y="3158633"/>
              <a:ext cx="195124" cy="192024"/>
            </a:xfrm>
            <a:prstGeom prst="ellipse">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1" name="Freeform 6">
              <a:extLst>
                <a:ext uri="{FF2B5EF4-FFF2-40B4-BE49-F238E27FC236}">
                  <a16:creationId xmlns:a16="http://schemas.microsoft.com/office/drawing/2014/main" id="{2234EA0C-809C-4600-BB27-A1BA45EE1D73}"/>
                </a:ext>
              </a:extLst>
            </p:cNvPr>
            <p:cNvSpPr>
              <a:spLocks/>
            </p:cNvSpPr>
            <p:nvPr/>
          </p:nvSpPr>
          <p:spPr bwMode="auto">
            <a:xfrm>
              <a:off x="4992911" y="3203779"/>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2" name="Line 7">
              <a:extLst>
                <a:ext uri="{FF2B5EF4-FFF2-40B4-BE49-F238E27FC236}">
                  <a16:creationId xmlns:a16="http://schemas.microsoft.com/office/drawing/2014/main" id="{BAD7A0B5-2008-4D1D-B5A1-07747AF649DD}"/>
                </a:ext>
              </a:extLst>
            </p:cNvPr>
            <p:cNvSpPr>
              <a:spLocks noChangeShapeType="1"/>
            </p:cNvSpPr>
            <p:nvPr/>
          </p:nvSpPr>
          <p:spPr bwMode="auto">
            <a:xfrm>
              <a:off x="5029827" y="3497574"/>
              <a:ext cx="335402"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3" name="Rectangle 8">
              <a:extLst>
                <a:ext uri="{FF2B5EF4-FFF2-40B4-BE49-F238E27FC236}">
                  <a16:creationId xmlns:a16="http://schemas.microsoft.com/office/drawing/2014/main" id="{4D1283BD-38A4-4A56-9758-F8596A77A718}"/>
                </a:ext>
              </a:extLst>
            </p:cNvPr>
            <p:cNvSpPr>
              <a:spLocks noChangeArrowheads="1"/>
            </p:cNvSpPr>
            <p:nvPr/>
          </p:nvSpPr>
          <p:spPr bwMode="auto">
            <a:xfrm>
              <a:off x="5037210" y="3374871"/>
              <a:ext cx="48517" cy="82089"/>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4" name="Rectangle 9">
              <a:extLst>
                <a:ext uri="{FF2B5EF4-FFF2-40B4-BE49-F238E27FC236}">
                  <a16:creationId xmlns:a16="http://schemas.microsoft.com/office/drawing/2014/main" id="{51145D02-B8E4-4314-B1D6-98F1F35BF28D}"/>
                </a:ext>
              </a:extLst>
            </p:cNvPr>
            <p:cNvSpPr>
              <a:spLocks noChangeArrowheads="1"/>
            </p:cNvSpPr>
            <p:nvPr/>
          </p:nvSpPr>
          <p:spPr bwMode="auto">
            <a:xfrm>
              <a:off x="5125807" y="3316977"/>
              <a:ext cx="48517" cy="139985"/>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5" name="Rectangle 10">
              <a:extLst>
                <a:ext uri="{FF2B5EF4-FFF2-40B4-BE49-F238E27FC236}">
                  <a16:creationId xmlns:a16="http://schemas.microsoft.com/office/drawing/2014/main" id="{BFBA3521-2AFB-4EAF-9D99-0C1921E1366E}"/>
                </a:ext>
              </a:extLst>
            </p:cNvPr>
            <p:cNvSpPr>
              <a:spLocks noChangeArrowheads="1"/>
            </p:cNvSpPr>
            <p:nvPr/>
          </p:nvSpPr>
          <p:spPr bwMode="auto">
            <a:xfrm>
              <a:off x="5214404" y="3348084"/>
              <a:ext cx="48517" cy="10887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6" name="Rectangle 11">
              <a:extLst>
                <a:ext uri="{FF2B5EF4-FFF2-40B4-BE49-F238E27FC236}">
                  <a16:creationId xmlns:a16="http://schemas.microsoft.com/office/drawing/2014/main" id="{63909189-E7BC-44BE-890D-93D957F76386}"/>
                </a:ext>
              </a:extLst>
            </p:cNvPr>
            <p:cNvSpPr>
              <a:spLocks noChangeArrowheads="1"/>
            </p:cNvSpPr>
            <p:nvPr/>
          </p:nvSpPr>
          <p:spPr bwMode="auto">
            <a:xfrm>
              <a:off x="5303000" y="3276362"/>
              <a:ext cx="48517" cy="180597"/>
            </a:xfrm>
            <a:prstGeom prst="rect">
              <a:avLst/>
            </a:pr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17" name="Line 20">
              <a:extLst>
                <a:ext uri="{FF2B5EF4-FFF2-40B4-BE49-F238E27FC236}">
                  <a16:creationId xmlns:a16="http://schemas.microsoft.com/office/drawing/2014/main" id="{C767CD86-E1E0-430E-9530-E6A4CB79CFB5}"/>
                </a:ext>
              </a:extLst>
            </p:cNvPr>
            <p:cNvSpPr>
              <a:spLocks noChangeShapeType="1"/>
            </p:cNvSpPr>
            <p:nvPr/>
          </p:nvSpPr>
          <p:spPr bwMode="auto">
            <a:xfrm>
              <a:off x="4961452" y="3329583"/>
              <a:ext cx="0" cy="0"/>
            </a:xfrm>
            <a:prstGeom prst="line">
              <a:avLst/>
            </a:prstGeom>
            <a:noFill/>
            <a:ln w="12700" cap="flat">
              <a:solidFill>
                <a:srgbClr val="19191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grpSp>
      <p:grpSp>
        <p:nvGrpSpPr>
          <p:cNvPr id="19" name="Group 18">
            <a:extLst>
              <a:ext uri="{FF2B5EF4-FFF2-40B4-BE49-F238E27FC236}">
                <a16:creationId xmlns:a16="http://schemas.microsoft.com/office/drawing/2014/main" id="{990E6D88-5F68-47B9-B035-DEC6A8BB9E24}"/>
              </a:ext>
            </a:extLst>
          </p:cNvPr>
          <p:cNvGrpSpPr/>
          <p:nvPr/>
        </p:nvGrpSpPr>
        <p:grpSpPr>
          <a:xfrm>
            <a:off x="1074195" y="3833507"/>
            <a:ext cx="336308" cy="245044"/>
            <a:chOff x="4477297" y="3676518"/>
            <a:chExt cx="411611" cy="311984"/>
          </a:xfrm>
        </p:grpSpPr>
        <p:sp>
          <p:nvSpPr>
            <p:cNvPr id="21" name="Freeform 19">
              <a:extLst>
                <a:ext uri="{FF2B5EF4-FFF2-40B4-BE49-F238E27FC236}">
                  <a16:creationId xmlns:a16="http://schemas.microsoft.com/office/drawing/2014/main" id="{19B157A3-EB89-496D-BBAB-131408426D73}"/>
                </a:ext>
              </a:extLst>
            </p:cNvPr>
            <p:cNvSpPr>
              <a:spLocks/>
            </p:cNvSpPr>
            <p:nvPr/>
          </p:nvSpPr>
          <p:spPr bwMode="auto">
            <a:xfrm>
              <a:off x="4477297" y="3676518"/>
              <a:ext cx="245007" cy="212345"/>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sp>
          <p:nvSpPr>
            <p:cNvPr id="22" name="Freeform 21">
              <a:extLst>
                <a:ext uri="{FF2B5EF4-FFF2-40B4-BE49-F238E27FC236}">
                  <a16:creationId xmlns:a16="http://schemas.microsoft.com/office/drawing/2014/main" id="{BB923D3E-C992-4002-A77E-DEC8BF2461F9}"/>
                </a:ext>
              </a:extLst>
            </p:cNvPr>
            <p:cNvSpPr>
              <a:spLocks/>
            </p:cNvSpPr>
            <p:nvPr/>
          </p:nvSpPr>
          <p:spPr bwMode="auto">
            <a:xfrm>
              <a:off x="4645535" y="3776157"/>
              <a:ext cx="243373" cy="212345"/>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noFill/>
            <a:ln w="12700"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FFFFFF"/>
                </a:solidFill>
                <a:latin typeface="+mj-lt"/>
              </a:endParaRPr>
            </a:p>
          </p:txBody>
        </p:sp>
      </p:grpSp>
      <p:sp>
        <p:nvSpPr>
          <p:cNvPr id="20" name="TextBox 19">
            <a:extLst>
              <a:ext uri="{FF2B5EF4-FFF2-40B4-BE49-F238E27FC236}">
                <a16:creationId xmlns:a16="http://schemas.microsoft.com/office/drawing/2014/main" id="{2F6AD208-FE8A-4603-B8FA-B98E1C99AE8F}"/>
              </a:ext>
            </a:extLst>
          </p:cNvPr>
          <p:cNvSpPr txBox="1"/>
          <p:nvPr/>
        </p:nvSpPr>
        <p:spPr>
          <a:xfrm>
            <a:off x="1672583" y="3852218"/>
            <a:ext cx="6397529" cy="380305"/>
          </a:xfrm>
          <a:prstGeom prst="rect">
            <a:avLst/>
          </a:prstGeom>
          <a:noFill/>
        </p:spPr>
        <p:txBody>
          <a:bodyPr wrap="square" lIns="0" tIns="0" rIns="0" bIns="0" rtlCol="0">
            <a:no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224">
              <a:defRPr/>
            </a:pPr>
            <a:r>
              <a:rPr lang="en-US" sz="2800" kern="0" dirty="0">
                <a:solidFill>
                  <a:srgbClr val="191919"/>
                </a:solidFill>
                <a:latin typeface="+mj-lt"/>
                <a:cs typeface="Segoe UI" panose="020B0502040204020203" pitchFamily="34" charset="0"/>
              </a:rPr>
              <a:t>Natural Language query &amp; AI insights</a:t>
            </a:r>
          </a:p>
        </p:txBody>
      </p:sp>
      <p:sp>
        <p:nvSpPr>
          <p:cNvPr id="24" name="TextBox 23">
            <a:extLst>
              <a:ext uri="{FF2B5EF4-FFF2-40B4-BE49-F238E27FC236}">
                <a16:creationId xmlns:a16="http://schemas.microsoft.com/office/drawing/2014/main" id="{9B3D0F18-9354-4096-BC85-93F9D9B7FA19}"/>
              </a:ext>
            </a:extLst>
          </p:cNvPr>
          <p:cNvSpPr txBox="1"/>
          <p:nvPr/>
        </p:nvSpPr>
        <p:spPr>
          <a:xfrm>
            <a:off x="1672583" y="4683343"/>
            <a:ext cx="8205064" cy="620573"/>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Custom visualizations and custom connectors</a:t>
            </a:r>
          </a:p>
        </p:txBody>
      </p:sp>
      <p:grpSp>
        <p:nvGrpSpPr>
          <p:cNvPr id="25" name="Group 24">
            <a:extLst>
              <a:ext uri="{FF2B5EF4-FFF2-40B4-BE49-F238E27FC236}">
                <a16:creationId xmlns:a16="http://schemas.microsoft.com/office/drawing/2014/main" id="{5A9EA569-81C8-4B84-936C-BA7BF9043BDD}"/>
              </a:ext>
            </a:extLst>
          </p:cNvPr>
          <p:cNvGrpSpPr/>
          <p:nvPr/>
        </p:nvGrpSpPr>
        <p:grpSpPr>
          <a:xfrm>
            <a:off x="1074196" y="4766630"/>
            <a:ext cx="356385" cy="229174"/>
            <a:chOff x="4948601" y="4179754"/>
            <a:chExt cx="435323" cy="291204"/>
          </a:xfrm>
        </p:grpSpPr>
        <p:sp>
          <p:nvSpPr>
            <p:cNvPr id="26" name="Freeform 5">
              <a:extLst>
                <a:ext uri="{FF2B5EF4-FFF2-40B4-BE49-F238E27FC236}">
                  <a16:creationId xmlns:a16="http://schemas.microsoft.com/office/drawing/2014/main" id="{500FAA95-5FDB-4561-84C9-4286AB2B016D}"/>
                </a:ext>
              </a:extLst>
            </p:cNvPr>
            <p:cNvSpPr>
              <a:spLocks/>
            </p:cNvSpPr>
            <p:nvPr/>
          </p:nvSpPr>
          <p:spPr bwMode="auto">
            <a:xfrm>
              <a:off x="4948601" y="4220654"/>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sp>
          <p:nvSpPr>
            <p:cNvPr id="27" name="Freeform 8">
              <a:extLst>
                <a:ext uri="{FF2B5EF4-FFF2-40B4-BE49-F238E27FC236}">
                  <a16:creationId xmlns:a16="http://schemas.microsoft.com/office/drawing/2014/main" id="{BDB1663F-ABA6-4098-A8EF-419BB9CB4C85}"/>
                </a:ext>
              </a:extLst>
            </p:cNvPr>
            <p:cNvSpPr>
              <a:spLocks/>
            </p:cNvSpPr>
            <p:nvPr/>
          </p:nvSpPr>
          <p:spPr bwMode="auto">
            <a:xfrm>
              <a:off x="5030473" y="4179754"/>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sp>
          <p:nvSpPr>
            <p:cNvPr id="28" name="Freeform 9">
              <a:extLst>
                <a:ext uri="{FF2B5EF4-FFF2-40B4-BE49-F238E27FC236}">
                  <a16:creationId xmlns:a16="http://schemas.microsoft.com/office/drawing/2014/main" id="{DFA92BCE-36BE-4E45-93C5-D2E876663B27}"/>
                </a:ext>
              </a:extLst>
            </p:cNvPr>
            <p:cNvSpPr>
              <a:spLocks/>
            </p:cNvSpPr>
            <p:nvPr/>
          </p:nvSpPr>
          <p:spPr bwMode="auto">
            <a:xfrm>
              <a:off x="4982548" y="4250101"/>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2700" cap="flat">
              <a:solidFill>
                <a:srgbClr val="191919"/>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2800" kern="0">
                <a:solidFill>
                  <a:srgbClr val="353535"/>
                </a:solidFill>
                <a:latin typeface="+mj-lt"/>
              </a:endParaRPr>
            </a:p>
          </p:txBody>
        </p:sp>
      </p:grpSp>
      <p:sp>
        <p:nvSpPr>
          <p:cNvPr id="30" name="TextBox 29">
            <a:extLst>
              <a:ext uri="{FF2B5EF4-FFF2-40B4-BE49-F238E27FC236}">
                <a16:creationId xmlns:a16="http://schemas.microsoft.com/office/drawing/2014/main" id="{24F4D1E4-D1A1-4E34-8A25-BE634AAC618C}"/>
              </a:ext>
            </a:extLst>
          </p:cNvPr>
          <p:cNvSpPr txBox="1"/>
          <p:nvPr/>
        </p:nvSpPr>
        <p:spPr>
          <a:xfrm>
            <a:off x="1671541" y="5460440"/>
            <a:ext cx="9290626" cy="380304"/>
          </a:xfrm>
          <a:prstGeom prst="rect">
            <a:avLst/>
          </a:prstGeom>
          <a:noFill/>
        </p:spPr>
        <p:txBody>
          <a:bodyPr wrap="square" lIns="0" tIns="0" rIns="0" bIns="0" rtlCol="0">
            <a:noAutofit/>
          </a:bodyPr>
          <a:lstStyle/>
          <a:p>
            <a:pPr defTabSz="914224" fontAlgn="base">
              <a:lnSpc>
                <a:spcPct val="90000"/>
              </a:lnSpc>
              <a:spcBef>
                <a:spcPct val="0"/>
              </a:spcBef>
              <a:spcAft>
                <a:spcPts val="600"/>
              </a:spcAft>
              <a:defRPr/>
            </a:pPr>
            <a:r>
              <a:rPr lang="en-US" sz="2800" kern="0" dirty="0">
                <a:solidFill>
                  <a:srgbClr val="191919"/>
                </a:solidFill>
                <a:latin typeface="+mj-lt"/>
                <a:cs typeface="Segoe UI" panose="020B0502040204020203" pitchFamily="34" charset="0"/>
              </a:rPr>
              <a:t>Integration with Excel, Power Point, SharePoint and Teams</a:t>
            </a:r>
          </a:p>
        </p:txBody>
      </p:sp>
      <p:sp>
        <p:nvSpPr>
          <p:cNvPr id="31" name="excel">
            <a:extLst>
              <a:ext uri="{FF2B5EF4-FFF2-40B4-BE49-F238E27FC236}">
                <a16:creationId xmlns:a16="http://schemas.microsoft.com/office/drawing/2014/main" id="{72D77C38-7BF9-4B19-BB07-2302E0496571}"/>
              </a:ext>
            </a:extLst>
          </p:cNvPr>
          <p:cNvSpPr>
            <a:spLocks noChangeAspect="1" noEditPoints="1"/>
          </p:cNvSpPr>
          <p:nvPr/>
        </p:nvSpPr>
        <p:spPr bwMode="auto">
          <a:xfrm>
            <a:off x="1100911" y="5449961"/>
            <a:ext cx="510461" cy="429308"/>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191919"/>
          </a:solidFill>
          <a:ln>
            <a:noFill/>
          </a:ln>
        </p:spPr>
        <p:txBody>
          <a:bodyPr vert="horz" wrap="square" lIns="89618" tIns="44808" rIns="89618" bIns="44808" numCol="1" anchor="t" anchorCtr="0" compatLnSpc="1">
            <a:prstTxWarp prst="textNoShape">
              <a:avLst/>
            </a:prstTxWarp>
          </a:bodyPr>
          <a:lstStyle/>
          <a:p>
            <a:pPr defTabSz="914039">
              <a:defRPr/>
            </a:pPr>
            <a:endParaRPr lang="en-US" sz="2800">
              <a:solidFill>
                <a:srgbClr val="353535"/>
              </a:solidFill>
              <a:latin typeface="+mj-lt"/>
            </a:endParaRPr>
          </a:p>
        </p:txBody>
      </p:sp>
      <p:sp>
        <p:nvSpPr>
          <p:cNvPr id="33" name="Slide Number Placeholder 4">
            <a:extLst>
              <a:ext uri="{FF2B5EF4-FFF2-40B4-BE49-F238E27FC236}">
                <a16:creationId xmlns:a16="http://schemas.microsoft.com/office/drawing/2014/main" id="{FF6140F5-CB43-40C5-A240-A0FA21284F1F}"/>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10</a:t>
            </a:fld>
            <a:endParaRPr lang="en-US" dirty="0"/>
          </a:p>
        </p:txBody>
      </p:sp>
      <p:sp>
        <p:nvSpPr>
          <p:cNvPr id="34" name="Date Placeholder 3">
            <a:extLst>
              <a:ext uri="{FF2B5EF4-FFF2-40B4-BE49-F238E27FC236}">
                <a16:creationId xmlns:a16="http://schemas.microsoft.com/office/drawing/2014/main" id="{AA0646CB-07F1-4B4A-A7DA-23D03311A145}"/>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518905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F4264F6-9061-4A72-804B-CED9DA4F9304}"/>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4" name="Date Placeholder 3"/>
          <p:cNvSpPr>
            <a:spLocks noGrp="1"/>
          </p:cNvSpPr>
          <p:nvPr>
            <p:ph type="dt" sz="half" idx="2"/>
          </p:nvPr>
        </p:nvSpPr>
        <p:spPr>
          <a:xfrm>
            <a:off x="9864694" y="6604344"/>
            <a:ext cx="2327305" cy="255959"/>
          </a:xfrm>
        </p:spPr>
        <p:txBody>
          <a:bodyPr/>
          <a:lstStyle/>
          <a:p>
            <a:pPr>
              <a:defRPr/>
            </a:pPr>
            <a:fld id="{740467F3-A679-4719-8B2D-29DB12980413}" type="datetime1">
              <a:rPr lang="en-US" smtClean="0"/>
              <a:pPr>
                <a:defRPr/>
              </a:pPr>
              <a:t>5/18/2023</a:t>
            </a:fld>
            <a:endParaRPr lang="en-US" dirty="0"/>
          </a:p>
        </p:txBody>
      </p:sp>
      <p:sp>
        <p:nvSpPr>
          <p:cNvPr id="5" name="Slide Number Placeholder 4"/>
          <p:cNvSpPr>
            <a:spLocks noGrp="1"/>
          </p:cNvSpPr>
          <p:nvPr>
            <p:ph type="sldNum" sz="quarter" idx="4"/>
          </p:nvPr>
        </p:nvSpPr>
        <p:spPr/>
        <p:txBody>
          <a:bodyPr/>
          <a:lstStyle/>
          <a:p>
            <a:pPr>
              <a:defRPr/>
            </a:pPr>
            <a:fld id="{39BF2877-A4B3-4A8E-B91D-F86D8DF13DC8}" type="slidenum">
              <a:rPr lang="en-US" smtClean="0"/>
              <a:pPr>
                <a:defRPr/>
              </a:pPr>
              <a:t>11</a:t>
            </a:fld>
            <a:endParaRPr lang="en-US" dirty="0"/>
          </a:p>
        </p:txBody>
      </p:sp>
      <p:sp>
        <p:nvSpPr>
          <p:cNvPr id="10" name="Content Placeholder 2">
            <a:extLst>
              <a:ext uri="{FF2B5EF4-FFF2-40B4-BE49-F238E27FC236}">
                <a16:creationId xmlns:a16="http://schemas.microsoft.com/office/drawing/2014/main" id="{6121142A-F4F6-1213-AEB2-DAE331F216E7}"/>
              </a:ext>
            </a:extLst>
          </p:cNvPr>
          <p:cNvSpPr>
            <a:spLocks noGrp="1"/>
          </p:cNvSpPr>
          <p:nvPr>
            <p:ph idx="1"/>
          </p:nvPr>
        </p:nvSpPr>
        <p:spPr>
          <a:xfrm>
            <a:off x="478564" y="654675"/>
            <a:ext cx="11189293" cy="5902220"/>
          </a:xfrm>
        </p:spPr>
        <p:txBody>
          <a:bodyPr/>
          <a:lstStyle/>
          <a:p>
            <a:r>
              <a:rPr lang="en-US" b="1" dirty="0"/>
              <a:t>Gartner</a:t>
            </a:r>
            <a:r>
              <a:rPr lang="en-US" dirty="0"/>
              <a:t> Magic Quadrant for Business Intelligence and Analytics Platforms 2022 v 2023</a:t>
            </a:r>
          </a:p>
          <a:p>
            <a:endParaRPr lang="en-US" dirty="0"/>
          </a:p>
        </p:txBody>
      </p:sp>
      <p:sp>
        <p:nvSpPr>
          <p:cNvPr id="12" name="Rectangle 11">
            <a:extLst>
              <a:ext uri="{FF2B5EF4-FFF2-40B4-BE49-F238E27FC236}">
                <a16:creationId xmlns:a16="http://schemas.microsoft.com/office/drawing/2014/main" id="{D518178A-0D33-51A1-80FF-19C68D3D7D55}"/>
              </a:ext>
            </a:extLst>
          </p:cNvPr>
          <p:cNvSpPr/>
          <p:nvPr/>
        </p:nvSpPr>
        <p:spPr>
          <a:xfrm>
            <a:off x="1844810" y="6316242"/>
            <a:ext cx="8504107" cy="254044"/>
          </a:xfrm>
          <a:prstGeom prst="rect">
            <a:avLst/>
          </a:prstGeom>
        </p:spPr>
        <p:txBody>
          <a:bodyPr wrap="square">
            <a:spAutoFit/>
          </a:bodyPr>
          <a:lstStyle/>
          <a:p>
            <a:pPr algn="ctr"/>
            <a:r>
              <a:rPr lang="en-US" sz="1051" b="1" dirty="0"/>
              <a:t>Source: </a:t>
            </a:r>
            <a:r>
              <a:rPr lang="en-US" sz="1051" dirty="0">
                <a:hlinkClick r:id="rId3"/>
              </a:rPr>
              <a:t>https://powerbi.microsoft.com/en-us/blog/microsoft-named-a-leader-in-the-2023-gartner-magic-quadrant-for-analytics-and-bi-platforms/</a:t>
            </a:r>
            <a:r>
              <a:rPr lang="en-US" sz="1051" dirty="0"/>
              <a:t> </a:t>
            </a:r>
          </a:p>
        </p:txBody>
      </p:sp>
      <p:pic>
        <p:nvPicPr>
          <p:cNvPr id="13" name="Picture 12" descr="Scatter chart&#10;&#10;Description automatically generated">
            <a:extLst>
              <a:ext uri="{FF2B5EF4-FFF2-40B4-BE49-F238E27FC236}">
                <a16:creationId xmlns:a16="http://schemas.microsoft.com/office/drawing/2014/main" id="{D525D9FA-7022-49EC-B745-0C278774D3BA}"/>
              </a:ext>
            </a:extLst>
          </p:cNvPr>
          <p:cNvPicPr>
            <a:picLocks noChangeAspect="1"/>
          </p:cNvPicPr>
          <p:nvPr/>
        </p:nvPicPr>
        <p:blipFill rotWithShape="1">
          <a:blip r:embed="rId4"/>
          <a:srcRect t="5897"/>
          <a:stretch/>
        </p:blipFill>
        <p:spPr>
          <a:xfrm>
            <a:off x="1047438" y="1789955"/>
            <a:ext cx="4362847" cy="4478838"/>
          </a:xfrm>
          <a:prstGeom prst="rect">
            <a:avLst/>
          </a:prstGeom>
          <a:ln w="6350">
            <a:solidFill>
              <a:schemeClr val="tx1"/>
            </a:solidFill>
          </a:ln>
        </p:spPr>
      </p:pic>
      <p:pic>
        <p:nvPicPr>
          <p:cNvPr id="14" name="Picture 13" descr="Timeline&#10;&#10;Description automatically generated">
            <a:extLst>
              <a:ext uri="{FF2B5EF4-FFF2-40B4-BE49-F238E27FC236}">
                <a16:creationId xmlns:a16="http://schemas.microsoft.com/office/drawing/2014/main" id="{E36D80EF-2CD1-7A08-9249-9F59153AF034}"/>
              </a:ext>
            </a:extLst>
          </p:cNvPr>
          <p:cNvPicPr>
            <a:picLocks noChangeAspect="1"/>
          </p:cNvPicPr>
          <p:nvPr/>
        </p:nvPicPr>
        <p:blipFill rotWithShape="1">
          <a:blip r:embed="rId5"/>
          <a:srcRect t="5930"/>
          <a:stretch/>
        </p:blipFill>
        <p:spPr>
          <a:xfrm>
            <a:off x="5623035" y="1782750"/>
            <a:ext cx="4561490" cy="4479063"/>
          </a:xfrm>
          <a:prstGeom prst="rect">
            <a:avLst/>
          </a:prstGeom>
          <a:ln w="6350">
            <a:solidFill>
              <a:schemeClr val="tx1"/>
            </a:solidFill>
          </a:ln>
        </p:spPr>
      </p:pic>
    </p:spTree>
    <p:extLst>
      <p:ext uri="{BB962C8B-B14F-4D97-AF65-F5344CB8AC3E}">
        <p14:creationId xmlns:p14="http://schemas.microsoft.com/office/powerpoint/2010/main" val="1794198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D6C4-E555-45EE-9F06-8E879B83FAB2}"/>
              </a:ext>
            </a:extLst>
          </p:cNvPr>
          <p:cNvSpPr>
            <a:spLocks noGrp="1"/>
          </p:cNvSpPr>
          <p:nvPr>
            <p:ph type="title"/>
          </p:nvPr>
        </p:nvSpPr>
        <p:spPr/>
        <p:txBody>
          <a:bodyPr/>
          <a:lstStyle/>
          <a:p>
            <a:r>
              <a:rPr lang="en-US" dirty="0"/>
              <a:t>Model for Instruction and Learning – Lab Approach</a:t>
            </a:r>
          </a:p>
        </p:txBody>
      </p:sp>
      <p:sp>
        <p:nvSpPr>
          <p:cNvPr id="3" name="Content Placeholder 2">
            <a:extLst>
              <a:ext uri="{FF2B5EF4-FFF2-40B4-BE49-F238E27FC236}">
                <a16:creationId xmlns:a16="http://schemas.microsoft.com/office/drawing/2014/main" id="{A1CDAA93-D266-4960-9E3B-493A3A2B06E4}"/>
              </a:ext>
            </a:extLst>
          </p:cNvPr>
          <p:cNvSpPr>
            <a:spLocks noGrp="1"/>
          </p:cNvSpPr>
          <p:nvPr>
            <p:ph idx="1"/>
          </p:nvPr>
        </p:nvSpPr>
        <p:spPr/>
        <p:txBody>
          <a:bodyPr/>
          <a:lstStyle/>
          <a:p>
            <a:r>
              <a:rPr lang="en-US" dirty="0"/>
              <a:t>Lab approach… </a:t>
            </a:r>
            <a:r>
              <a:rPr lang="en-US" i="1" dirty="0"/>
              <a:t>different</a:t>
            </a:r>
            <a:r>
              <a:rPr lang="en-US" dirty="0"/>
              <a:t> from INFO 3300</a:t>
            </a:r>
          </a:p>
        </p:txBody>
      </p:sp>
      <p:grpSp>
        <p:nvGrpSpPr>
          <p:cNvPr id="34" name="Group 33">
            <a:extLst>
              <a:ext uri="{FF2B5EF4-FFF2-40B4-BE49-F238E27FC236}">
                <a16:creationId xmlns:a16="http://schemas.microsoft.com/office/drawing/2014/main" id="{44DE750F-1669-4D09-A15A-4BB1A5A43EE1}"/>
              </a:ext>
            </a:extLst>
          </p:cNvPr>
          <p:cNvGrpSpPr/>
          <p:nvPr/>
        </p:nvGrpSpPr>
        <p:grpSpPr>
          <a:xfrm>
            <a:off x="734421" y="1922783"/>
            <a:ext cx="10657480" cy="2492909"/>
            <a:chOff x="734421" y="1922783"/>
            <a:chExt cx="10657480" cy="2492909"/>
          </a:xfrm>
        </p:grpSpPr>
        <p:grpSp>
          <p:nvGrpSpPr>
            <p:cNvPr id="4" name="Group 3" descr="Prepare">
              <a:extLst>
                <a:ext uri="{FF2B5EF4-FFF2-40B4-BE49-F238E27FC236}">
                  <a16:creationId xmlns:a16="http://schemas.microsoft.com/office/drawing/2014/main" id="{4E06A24E-DDC5-4292-892D-0D38D0DE39CF}"/>
                </a:ext>
              </a:extLst>
            </p:cNvPr>
            <p:cNvGrpSpPr/>
            <p:nvPr/>
          </p:nvGrpSpPr>
          <p:grpSpPr>
            <a:xfrm>
              <a:off x="734421" y="2442309"/>
              <a:ext cx="2468253" cy="1973383"/>
              <a:chOff x="734421" y="2442309"/>
              <a:chExt cx="2468253" cy="1973383"/>
            </a:xfrm>
          </p:grpSpPr>
          <p:sp>
            <p:nvSpPr>
              <p:cNvPr id="5" name="Oval 4">
                <a:extLst>
                  <a:ext uri="{FF2B5EF4-FFF2-40B4-BE49-F238E27FC236}">
                    <a16:creationId xmlns:a16="http://schemas.microsoft.com/office/drawing/2014/main" id="{B0D31264-8D0A-450D-BE42-1F4ADD59AA20}"/>
                  </a:ext>
                </a:extLst>
              </p:cNvPr>
              <p:cNvSpPr/>
              <p:nvPr/>
            </p:nvSpPr>
            <p:spPr bwMode="auto">
              <a:xfrm rot="17738030">
                <a:off x="734421"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26F03DE9-E52D-4919-A089-F3D7A0DF0375}"/>
                  </a:ext>
                </a:extLst>
              </p:cNvPr>
              <p:cNvGrpSpPr/>
              <p:nvPr/>
            </p:nvGrpSpPr>
            <p:grpSpPr>
              <a:xfrm>
                <a:off x="847065" y="2554953"/>
                <a:ext cx="2355609" cy="1748096"/>
                <a:chOff x="818103" y="2805475"/>
                <a:chExt cx="1749957" cy="1298642"/>
              </a:xfrm>
            </p:grpSpPr>
            <p:sp>
              <p:nvSpPr>
                <p:cNvPr id="7" name="Oval 6">
                  <a:extLst>
                    <a:ext uri="{FF2B5EF4-FFF2-40B4-BE49-F238E27FC236}">
                      <a16:creationId xmlns:a16="http://schemas.microsoft.com/office/drawing/2014/main" id="{9D258CB4-A8B2-491E-A945-C4EB35B1927A}"/>
                    </a:ext>
                  </a:extLst>
                </p:cNvPr>
                <p:cNvSpPr/>
                <p:nvPr/>
              </p:nvSpPr>
              <p:spPr bwMode="auto">
                <a:xfrm>
                  <a:off x="818103" y="2805475"/>
                  <a:ext cx="1298641" cy="1298642"/>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dirty="0">
                    <a:solidFill>
                      <a:srgbClr val="000000"/>
                    </a:solidFill>
                  </a:endParaRPr>
                </a:p>
              </p:txBody>
            </p:sp>
            <p:sp>
              <p:nvSpPr>
                <p:cNvPr id="8" name="Freeform: Shape 7">
                  <a:extLst>
                    <a:ext uri="{FF2B5EF4-FFF2-40B4-BE49-F238E27FC236}">
                      <a16:creationId xmlns:a16="http://schemas.microsoft.com/office/drawing/2014/main" id="{AF472A31-E98F-4EEF-BA43-7FBF2DF915F4}"/>
                    </a:ext>
                  </a:extLst>
                </p:cNvPr>
                <p:cNvSpPr/>
                <p:nvPr/>
              </p:nvSpPr>
              <p:spPr bwMode="auto">
                <a:xfrm rot="5592036">
                  <a:off x="1934589" y="3261610"/>
                  <a:ext cx="818272" cy="448671"/>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96" title="Icon of a gear with a wrench">
                  <a:extLst>
                    <a:ext uri="{FF2B5EF4-FFF2-40B4-BE49-F238E27FC236}">
                      <a16:creationId xmlns:a16="http://schemas.microsoft.com/office/drawing/2014/main" id="{1D7BE378-53BE-45F8-A90B-BEF63A15CB12}"/>
                    </a:ext>
                  </a:extLst>
                </p:cNvPr>
                <p:cNvSpPr>
                  <a:spLocks noChangeAspect="1" noEditPoints="1"/>
                </p:cNvSpPr>
                <p:nvPr/>
              </p:nvSpPr>
              <p:spPr bwMode="auto">
                <a:xfrm rot="18622287">
                  <a:off x="964727" y="2958456"/>
                  <a:ext cx="1005392" cy="92572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10" name="Rectangle 9">
                  <a:extLst>
                    <a:ext uri="{FF2B5EF4-FFF2-40B4-BE49-F238E27FC236}">
                      <a16:creationId xmlns:a16="http://schemas.microsoft.com/office/drawing/2014/main" id="{7BD8E31A-E584-465A-9F5E-0A8417E40CBE}"/>
                    </a:ext>
                  </a:extLst>
                </p:cNvPr>
                <p:cNvSpPr/>
                <p:nvPr/>
              </p:nvSpPr>
              <p:spPr>
                <a:xfrm>
                  <a:off x="1026282" y="3270130"/>
                  <a:ext cx="882281" cy="342966"/>
                </a:xfrm>
                <a:prstGeom prst="rect">
                  <a:avLst/>
                </a:prstGeom>
              </p:spPr>
              <p:txBody>
                <a:bodyPr wrap="none">
                  <a:spAutoFit/>
                </a:bodyPr>
                <a:lstStyle/>
                <a:p>
                  <a:pPr lvl="0" algn="ctr"/>
                  <a:r>
                    <a:rPr lang="en-US" sz="2400" b="1" dirty="0">
                      <a:solidFill>
                        <a:srgbClr val="000000"/>
                      </a:solidFill>
                      <a:ea typeface="Segoe UI" pitchFamily="34" charset="0"/>
                      <a:cs typeface="Segoe UI" pitchFamily="34" charset="0"/>
                    </a:rPr>
                    <a:t>Prepare</a:t>
                  </a:r>
                  <a:endParaRPr lang="en-US" sz="2400" b="1" dirty="0">
                    <a:solidFill>
                      <a:srgbClr val="000000"/>
                    </a:solidFill>
                  </a:endParaRPr>
                </a:p>
              </p:txBody>
            </p:sp>
          </p:grpSp>
        </p:grpSp>
        <p:grpSp>
          <p:nvGrpSpPr>
            <p:cNvPr id="11" name="Group 10" descr="Explore">
              <a:extLst>
                <a:ext uri="{FF2B5EF4-FFF2-40B4-BE49-F238E27FC236}">
                  <a16:creationId xmlns:a16="http://schemas.microsoft.com/office/drawing/2014/main" id="{B43822A5-1178-40B3-8F57-54302DA94E2D}"/>
                </a:ext>
              </a:extLst>
            </p:cNvPr>
            <p:cNvGrpSpPr/>
            <p:nvPr/>
          </p:nvGrpSpPr>
          <p:grpSpPr>
            <a:xfrm>
              <a:off x="3464163" y="2442309"/>
              <a:ext cx="2468254" cy="1973383"/>
              <a:chOff x="3464163" y="2442309"/>
              <a:chExt cx="2468254" cy="1973383"/>
            </a:xfrm>
          </p:grpSpPr>
          <p:sp>
            <p:nvSpPr>
              <p:cNvPr id="12" name="Oval 11">
                <a:extLst>
                  <a:ext uri="{FF2B5EF4-FFF2-40B4-BE49-F238E27FC236}">
                    <a16:creationId xmlns:a16="http://schemas.microsoft.com/office/drawing/2014/main" id="{3D22443C-CC4A-4F97-B667-0A08B12E9CE2}"/>
                  </a:ext>
                </a:extLst>
              </p:cNvPr>
              <p:cNvSpPr/>
              <p:nvPr/>
            </p:nvSpPr>
            <p:spPr bwMode="auto">
              <a:xfrm rot="17738030">
                <a:off x="3464163"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17199938-F1C3-4098-915C-38273EDF4E33}"/>
                  </a:ext>
                </a:extLst>
              </p:cNvPr>
              <p:cNvGrpSpPr/>
              <p:nvPr/>
            </p:nvGrpSpPr>
            <p:grpSpPr>
              <a:xfrm>
                <a:off x="3576807" y="2554953"/>
                <a:ext cx="2355610" cy="1748096"/>
                <a:chOff x="3576807" y="2554953"/>
                <a:chExt cx="2355610" cy="1748096"/>
              </a:xfrm>
            </p:grpSpPr>
            <p:sp>
              <p:nvSpPr>
                <p:cNvPr id="14" name="Oval 13">
                  <a:extLst>
                    <a:ext uri="{FF2B5EF4-FFF2-40B4-BE49-F238E27FC236}">
                      <a16:creationId xmlns:a16="http://schemas.microsoft.com/office/drawing/2014/main" id="{DE02378A-D288-4EED-B29F-47C71E0E9650}"/>
                    </a:ext>
                  </a:extLst>
                </p:cNvPr>
                <p:cNvSpPr/>
                <p:nvPr/>
              </p:nvSpPr>
              <p:spPr bwMode="auto">
                <a:xfrm>
                  <a:off x="3576807" y="2554953"/>
                  <a:ext cx="1748095"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15" name="Freeform: Shape 14">
                  <a:extLst>
                    <a:ext uri="{FF2B5EF4-FFF2-40B4-BE49-F238E27FC236}">
                      <a16:creationId xmlns:a16="http://schemas.microsoft.com/office/drawing/2014/main" id="{F9F73417-21B7-4FC6-BD15-09141ADB4CB1}"/>
                    </a:ext>
                  </a:extLst>
                </p:cNvPr>
                <p:cNvSpPr/>
                <p:nvPr/>
              </p:nvSpPr>
              <p:spPr bwMode="auto">
                <a:xfrm rot="5592036">
                  <a:off x="5079704"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6" name="magnify" title="Icon of a magnifying glass">
                  <a:extLst>
                    <a:ext uri="{FF2B5EF4-FFF2-40B4-BE49-F238E27FC236}">
                      <a16:creationId xmlns:a16="http://schemas.microsoft.com/office/drawing/2014/main" id="{68668226-5613-4A67-8B3A-052F362C42F8}"/>
                    </a:ext>
                  </a:extLst>
                </p:cNvPr>
                <p:cNvSpPr>
                  <a:spLocks noChangeAspect="1" noEditPoints="1"/>
                </p:cNvSpPr>
                <p:nvPr/>
              </p:nvSpPr>
              <p:spPr bwMode="auto">
                <a:xfrm flipH="1">
                  <a:off x="3944966" y="2847712"/>
                  <a:ext cx="1093336" cy="10724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17" name="Rectangle 16">
                  <a:extLst>
                    <a:ext uri="{FF2B5EF4-FFF2-40B4-BE49-F238E27FC236}">
                      <a16:creationId xmlns:a16="http://schemas.microsoft.com/office/drawing/2014/main" id="{7E533F60-2626-498B-AE17-F650BF633699}"/>
                    </a:ext>
                  </a:extLst>
                </p:cNvPr>
                <p:cNvSpPr/>
                <p:nvPr/>
              </p:nvSpPr>
              <p:spPr>
                <a:xfrm>
                  <a:off x="3879350" y="3180423"/>
                  <a:ext cx="1143005" cy="461665"/>
                </a:xfrm>
                <a:prstGeom prst="rect">
                  <a:avLst/>
                </a:prstGeom>
              </p:spPr>
              <p:txBody>
                <a:bodyPr wrap="none">
                  <a:spAutoFit/>
                </a:bodyPr>
                <a:lstStyle/>
                <a:p>
                  <a:pPr algn="ctr"/>
                  <a:r>
                    <a:rPr lang="en-US" sz="2400" b="1" dirty="0">
                      <a:solidFill>
                        <a:srgbClr val="000000"/>
                      </a:solidFill>
                      <a:cs typeface="Segoe UI" pitchFamily="34" charset="0"/>
                    </a:rPr>
                    <a:t>Explore</a:t>
                  </a:r>
                </a:p>
              </p:txBody>
            </p:sp>
          </p:grpSp>
        </p:grpSp>
        <p:grpSp>
          <p:nvGrpSpPr>
            <p:cNvPr id="18" name="Group 17" descr="Visualize">
              <a:extLst>
                <a:ext uri="{FF2B5EF4-FFF2-40B4-BE49-F238E27FC236}">
                  <a16:creationId xmlns:a16="http://schemas.microsoft.com/office/drawing/2014/main" id="{07AE98E4-E1DB-46A2-85BF-7F97973BB16D}"/>
                </a:ext>
              </a:extLst>
            </p:cNvPr>
            <p:cNvGrpSpPr/>
            <p:nvPr/>
          </p:nvGrpSpPr>
          <p:grpSpPr>
            <a:xfrm>
              <a:off x="6193905" y="2442309"/>
              <a:ext cx="2468254" cy="1973383"/>
              <a:chOff x="6193905" y="2442309"/>
              <a:chExt cx="2468254" cy="1973383"/>
            </a:xfrm>
          </p:grpSpPr>
          <p:sp>
            <p:nvSpPr>
              <p:cNvPr id="19" name="Oval 18">
                <a:extLst>
                  <a:ext uri="{FF2B5EF4-FFF2-40B4-BE49-F238E27FC236}">
                    <a16:creationId xmlns:a16="http://schemas.microsoft.com/office/drawing/2014/main" id="{C0AD2CAB-2C51-4E29-A76C-D1EBBDA1CEF4}"/>
                  </a:ext>
                </a:extLst>
              </p:cNvPr>
              <p:cNvSpPr/>
              <p:nvPr/>
            </p:nvSpPr>
            <p:spPr bwMode="auto">
              <a:xfrm rot="17738030">
                <a:off x="6193905"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E00A5B23-4E38-4920-BC64-9AA8D66FE4F6}"/>
                  </a:ext>
                </a:extLst>
              </p:cNvPr>
              <p:cNvSpPr/>
              <p:nvPr/>
            </p:nvSpPr>
            <p:spPr bwMode="auto">
              <a:xfrm>
                <a:off x="6306549" y="2554953"/>
                <a:ext cx="1748095"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21" name="Freeform: Shape 20">
                <a:extLst>
                  <a:ext uri="{FF2B5EF4-FFF2-40B4-BE49-F238E27FC236}">
                    <a16:creationId xmlns:a16="http://schemas.microsoft.com/office/drawing/2014/main" id="{CD7B54D9-6131-40B8-8A0F-4DDC36CEF085}"/>
                  </a:ext>
                </a:extLst>
              </p:cNvPr>
              <p:cNvSpPr/>
              <p:nvPr/>
            </p:nvSpPr>
            <p:spPr bwMode="auto">
              <a:xfrm rot="5592036">
                <a:off x="7809446"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_4" title="Icon of a pie chart">
                <a:extLst>
                  <a:ext uri="{FF2B5EF4-FFF2-40B4-BE49-F238E27FC236}">
                    <a16:creationId xmlns:a16="http://schemas.microsoft.com/office/drawing/2014/main" id="{CCE80340-D2E6-490D-A07A-4851371A076C}"/>
                  </a:ext>
                </a:extLst>
              </p:cNvPr>
              <p:cNvSpPr>
                <a:spLocks noChangeAspect="1" noEditPoints="1"/>
              </p:cNvSpPr>
              <p:nvPr/>
            </p:nvSpPr>
            <p:spPr bwMode="auto">
              <a:xfrm>
                <a:off x="6588561" y="2839414"/>
                <a:ext cx="1184070" cy="1179174"/>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23" name="Rectangle 22">
                <a:extLst>
                  <a:ext uri="{FF2B5EF4-FFF2-40B4-BE49-F238E27FC236}">
                    <a16:creationId xmlns:a16="http://schemas.microsoft.com/office/drawing/2014/main" id="{74009AFC-7F63-4B14-9E88-19375BC4798E}"/>
                  </a:ext>
                </a:extLst>
              </p:cNvPr>
              <p:cNvSpPr/>
              <p:nvPr/>
            </p:nvSpPr>
            <p:spPr>
              <a:xfrm>
                <a:off x="6591077" y="3180423"/>
                <a:ext cx="1179041" cy="461665"/>
              </a:xfrm>
              <a:prstGeom prst="rect">
                <a:avLst/>
              </a:prstGeom>
            </p:spPr>
            <p:txBody>
              <a:bodyPr wrap="none">
                <a:spAutoFit/>
              </a:bodyPr>
              <a:lstStyle/>
              <a:p>
                <a:pPr lvl="0" algn="ctr"/>
                <a:r>
                  <a:rPr lang="en-US" sz="2400" b="1" dirty="0">
                    <a:solidFill>
                      <a:srgbClr val="000000"/>
                    </a:solidFill>
                    <a:ea typeface="Segoe UI" pitchFamily="34" charset="0"/>
                    <a:cs typeface="Segoe UI" pitchFamily="34" charset="0"/>
                  </a:rPr>
                  <a:t>Analyze</a:t>
                </a:r>
              </a:p>
            </p:txBody>
          </p:sp>
        </p:grpSp>
        <p:grpSp>
          <p:nvGrpSpPr>
            <p:cNvPr id="24" name="Group 23" descr="Share and Collaborate">
              <a:extLst>
                <a:ext uri="{FF2B5EF4-FFF2-40B4-BE49-F238E27FC236}">
                  <a16:creationId xmlns:a16="http://schemas.microsoft.com/office/drawing/2014/main" id="{4852C09B-B0BF-4A74-ABA0-13C2C7260D85}"/>
                </a:ext>
              </a:extLst>
            </p:cNvPr>
            <p:cNvGrpSpPr/>
            <p:nvPr/>
          </p:nvGrpSpPr>
          <p:grpSpPr>
            <a:xfrm>
              <a:off x="8923647" y="2442309"/>
              <a:ext cx="2468254" cy="1973383"/>
              <a:chOff x="8923647" y="2442309"/>
              <a:chExt cx="2468254" cy="1973383"/>
            </a:xfrm>
          </p:grpSpPr>
          <p:sp>
            <p:nvSpPr>
              <p:cNvPr id="25" name="Oval 24">
                <a:extLst>
                  <a:ext uri="{FF2B5EF4-FFF2-40B4-BE49-F238E27FC236}">
                    <a16:creationId xmlns:a16="http://schemas.microsoft.com/office/drawing/2014/main" id="{18BE9EF0-A8A3-49C8-8D15-880EAFA8994C}"/>
                  </a:ext>
                </a:extLst>
              </p:cNvPr>
              <p:cNvSpPr/>
              <p:nvPr/>
            </p:nvSpPr>
            <p:spPr bwMode="auto">
              <a:xfrm rot="17738030">
                <a:off x="8923647" y="2442309"/>
                <a:ext cx="1973383" cy="1973384"/>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3AB264E-6139-4362-8B14-813A698DE151}"/>
                  </a:ext>
                </a:extLst>
              </p:cNvPr>
              <p:cNvSpPr/>
              <p:nvPr/>
            </p:nvSpPr>
            <p:spPr bwMode="auto">
              <a:xfrm>
                <a:off x="9036290" y="2554953"/>
                <a:ext cx="1748094" cy="1748096"/>
              </a:xfrm>
              <a:prstGeom prst="ellipse">
                <a:avLst/>
              </a:prstGeom>
              <a:solidFill>
                <a:srgbClr val="D6A1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ctr" anchorCtr="0" forceAA="0" compatLnSpc="1">
                <a:prstTxWarp prst="textNoShape">
                  <a:avLst/>
                </a:prstTxWarp>
                <a:noAutofit/>
              </a:bodyPr>
              <a:lstStyle/>
              <a:p>
                <a:pPr algn="ctr"/>
                <a:endParaRPr lang="en-US" sz="2400" b="1">
                  <a:solidFill>
                    <a:srgbClr val="000000"/>
                  </a:solidFill>
                </a:endParaRPr>
              </a:p>
            </p:txBody>
          </p:sp>
          <p:sp>
            <p:nvSpPr>
              <p:cNvPr id="27" name="Freeform: Shape 26">
                <a:extLst>
                  <a:ext uri="{FF2B5EF4-FFF2-40B4-BE49-F238E27FC236}">
                    <a16:creationId xmlns:a16="http://schemas.microsoft.com/office/drawing/2014/main" id="{B2CE85D6-EFBB-4C05-85D2-AAF808A7BA3C}"/>
                  </a:ext>
                </a:extLst>
              </p:cNvPr>
              <p:cNvSpPr/>
              <p:nvPr/>
            </p:nvSpPr>
            <p:spPr bwMode="auto">
              <a:xfrm rot="5592036">
                <a:off x="10539188" y="3168954"/>
                <a:ext cx="1101472" cy="603954"/>
              </a:xfrm>
              <a:custGeom>
                <a:avLst/>
                <a:gdLst>
                  <a:gd name="connsiteX0" fmla="*/ 0 w 1077304"/>
                  <a:gd name="connsiteY0" fmla="*/ 590702 h 590702"/>
                  <a:gd name="connsiteX1" fmla="*/ 545295 w 1077304"/>
                  <a:gd name="connsiteY1" fmla="*/ 0 h 590702"/>
                  <a:gd name="connsiteX2" fmla="*/ 1077304 w 1077304"/>
                  <a:gd name="connsiteY2" fmla="*/ 576310 h 590702"/>
                  <a:gd name="connsiteX3" fmla="*/ 1008142 w 1077304"/>
                  <a:gd name="connsiteY3" fmla="*/ 534571 h 590702"/>
                  <a:gd name="connsiteX4" fmla="*/ 918840 w 1077304"/>
                  <a:gd name="connsiteY4" fmla="*/ 492312 h 590702"/>
                  <a:gd name="connsiteX5" fmla="*/ 16806 w 1077304"/>
                  <a:gd name="connsiteY5" fmla="*/ 580220 h 590702"/>
                  <a:gd name="connsiteX6" fmla="*/ 2530 w 1077304"/>
                  <a:gd name="connsiteY6" fmla="*/ 590702 h 59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7304" h="590702">
                    <a:moveTo>
                      <a:pt x="0" y="590702"/>
                    </a:moveTo>
                    <a:lnTo>
                      <a:pt x="545295" y="0"/>
                    </a:lnTo>
                    <a:lnTo>
                      <a:pt x="1077304" y="576310"/>
                    </a:lnTo>
                    <a:lnTo>
                      <a:pt x="1008142" y="534571"/>
                    </a:lnTo>
                    <a:cubicBezTo>
                      <a:pt x="979412" y="519145"/>
                      <a:pt x="949631" y="505024"/>
                      <a:pt x="918840" y="492312"/>
                    </a:cubicBezTo>
                    <a:cubicBezTo>
                      <a:pt x="610938" y="365195"/>
                      <a:pt x="275066" y="409124"/>
                      <a:pt x="16806" y="580220"/>
                    </a:cubicBezTo>
                    <a:lnTo>
                      <a:pt x="2530" y="590702"/>
                    </a:ln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28" name="Org_ECA6" title="Icon of three boxes in a bracket chart">
                <a:extLst>
                  <a:ext uri="{FF2B5EF4-FFF2-40B4-BE49-F238E27FC236}">
                    <a16:creationId xmlns:a16="http://schemas.microsoft.com/office/drawing/2014/main" id="{CD36E81F-5328-4D79-ADB2-9C8F829DE69D}"/>
                  </a:ext>
                </a:extLst>
              </p:cNvPr>
              <p:cNvSpPr>
                <a:spLocks noChangeAspect="1" noEditPoints="1"/>
              </p:cNvSpPr>
              <p:nvPr/>
            </p:nvSpPr>
            <p:spPr bwMode="auto">
              <a:xfrm>
                <a:off x="9407497" y="2880532"/>
                <a:ext cx="1006318" cy="100680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alpha val="3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b="1">
                  <a:gradFill>
                    <a:gsLst>
                      <a:gs pos="0">
                        <a:srgbClr val="505050"/>
                      </a:gs>
                      <a:gs pos="100000">
                        <a:srgbClr val="505050"/>
                      </a:gs>
                    </a:gsLst>
                  </a:gradFill>
                </a:endParaRPr>
              </a:p>
            </p:txBody>
          </p:sp>
          <p:sp>
            <p:nvSpPr>
              <p:cNvPr id="29" name="Rectangle 28">
                <a:extLst>
                  <a:ext uri="{FF2B5EF4-FFF2-40B4-BE49-F238E27FC236}">
                    <a16:creationId xmlns:a16="http://schemas.microsoft.com/office/drawing/2014/main" id="{30B710BF-4280-4BC4-8A67-73B9E0E6BEF7}"/>
                  </a:ext>
                </a:extLst>
              </p:cNvPr>
              <p:cNvSpPr/>
              <p:nvPr/>
            </p:nvSpPr>
            <p:spPr>
              <a:xfrm>
                <a:off x="8991278" y="3217356"/>
                <a:ext cx="1836651" cy="424732"/>
              </a:xfrm>
              <a:prstGeom prst="rect">
                <a:avLst/>
              </a:prstGeom>
            </p:spPr>
            <p:txBody>
              <a:bodyPr wrap="square" lIns="0" rIns="0">
                <a:spAutoFit/>
              </a:bodyPr>
              <a:lstStyle/>
              <a:p>
                <a:pPr lvl="0" algn="ctr">
                  <a:lnSpc>
                    <a:spcPct val="90000"/>
                  </a:lnSpc>
                </a:pPr>
                <a:r>
                  <a:rPr lang="en-US" sz="2400" b="1" dirty="0">
                    <a:solidFill>
                      <a:srgbClr val="000000"/>
                    </a:solidFill>
                    <a:ea typeface="Segoe UI" pitchFamily="34" charset="0"/>
                    <a:cs typeface="Segoe UI" pitchFamily="34" charset="0"/>
                  </a:rPr>
                  <a:t>Communicate</a:t>
                </a:r>
                <a:endParaRPr lang="en-US" sz="2400" b="1" dirty="0">
                  <a:solidFill>
                    <a:srgbClr val="000000"/>
                  </a:solidFill>
                </a:endParaRPr>
              </a:p>
            </p:txBody>
          </p:sp>
        </p:grpSp>
        <p:sp>
          <p:nvSpPr>
            <p:cNvPr id="30" name="TextBox 29">
              <a:extLst>
                <a:ext uri="{FF2B5EF4-FFF2-40B4-BE49-F238E27FC236}">
                  <a16:creationId xmlns:a16="http://schemas.microsoft.com/office/drawing/2014/main" id="{16C54117-42F4-4EF0-B741-CD79AB9C99E4}"/>
                </a:ext>
              </a:extLst>
            </p:cNvPr>
            <p:cNvSpPr txBox="1"/>
            <p:nvPr/>
          </p:nvSpPr>
          <p:spPr>
            <a:xfrm>
              <a:off x="1296956" y="1971259"/>
              <a:ext cx="898003" cy="461665"/>
            </a:xfrm>
            <a:prstGeom prst="rect">
              <a:avLst/>
            </a:prstGeom>
            <a:noFill/>
          </p:spPr>
          <p:txBody>
            <a:bodyPr wrap="none" rtlCol="0">
              <a:spAutoFit/>
            </a:bodyPr>
            <a:lstStyle/>
            <a:p>
              <a:r>
                <a:rPr lang="en-US" sz="2400" b="1" dirty="0"/>
                <a:t>LAB 1</a:t>
              </a:r>
            </a:p>
          </p:txBody>
        </p:sp>
        <p:sp>
          <p:nvSpPr>
            <p:cNvPr id="31" name="TextBox 30">
              <a:extLst>
                <a:ext uri="{FF2B5EF4-FFF2-40B4-BE49-F238E27FC236}">
                  <a16:creationId xmlns:a16="http://schemas.microsoft.com/office/drawing/2014/main" id="{3026B027-6097-4A13-9FDC-963B603EB9F1}"/>
                </a:ext>
              </a:extLst>
            </p:cNvPr>
            <p:cNvSpPr txBox="1"/>
            <p:nvPr/>
          </p:nvSpPr>
          <p:spPr>
            <a:xfrm>
              <a:off x="4031830" y="1955918"/>
              <a:ext cx="898003" cy="461665"/>
            </a:xfrm>
            <a:prstGeom prst="rect">
              <a:avLst/>
            </a:prstGeom>
            <a:noFill/>
          </p:spPr>
          <p:txBody>
            <a:bodyPr wrap="none" rtlCol="0">
              <a:spAutoFit/>
            </a:bodyPr>
            <a:lstStyle/>
            <a:p>
              <a:r>
                <a:rPr lang="en-US" sz="2400" b="1" dirty="0"/>
                <a:t>LAB 2</a:t>
              </a:r>
            </a:p>
          </p:txBody>
        </p:sp>
        <p:sp>
          <p:nvSpPr>
            <p:cNvPr id="32" name="TextBox 31">
              <a:extLst>
                <a:ext uri="{FF2B5EF4-FFF2-40B4-BE49-F238E27FC236}">
                  <a16:creationId xmlns:a16="http://schemas.microsoft.com/office/drawing/2014/main" id="{79B40E3D-0A19-419E-81F3-29DF10190134}"/>
                </a:ext>
              </a:extLst>
            </p:cNvPr>
            <p:cNvSpPr txBox="1"/>
            <p:nvPr/>
          </p:nvSpPr>
          <p:spPr>
            <a:xfrm>
              <a:off x="6756441" y="1922783"/>
              <a:ext cx="898003" cy="461665"/>
            </a:xfrm>
            <a:prstGeom prst="rect">
              <a:avLst/>
            </a:prstGeom>
            <a:noFill/>
          </p:spPr>
          <p:txBody>
            <a:bodyPr wrap="none" rtlCol="0">
              <a:spAutoFit/>
            </a:bodyPr>
            <a:lstStyle/>
            <a:p>
              <a:r>
                <a:rPr lang="en-US" sz="2400" b="1" dirty="0"/>
                <a:t>LAB 3</a:t>
              </a:r>
            </a:p>
          </p:txBody>
        </p:sp>
        <p:sp>
          <p:nvSpPr>
            <p:cNvPr id="33" name="TextBox 32">
              <a:extLst>
                <a:ext uri="{FF2B5EF4-FFF2-40B4-BE49-F238E27FC236}">
                  <a16:creationId xmlns:a16="http://schemas.microsoft.com/office/drawing/2014/main" id="{8F51B6F3-CDEB-43F2-A453-4925A66D45ED}"/>
                </a:ext>
              </a:extLst>
            </p:cNvPr>
            <p:cNvSpPr txBox="1"/>
            <p:nvPr/>
          </p:nvSpPr>
          <p:spPr>
            <a:xfrm>
              <a:off x="9482174" y="1972775"/>
              <a:ext cx="898003" cy="461665"/>
            </a:xfrm>
            <a:prstGeom prst="rect">
              <a:avLst/>
            </a:prstGeom>
            <a:noFill/>
          </p:spPr>
          <p:txBody>
            <a:bodyPr wrap="none" rtlCol="0">
              <a:spAutoFit/>
            </a:bodyPr>
            <a:lstStyle/>
            <a:p>
              <a:r>
                <a:rPr lang="en-US" sz="2400" b="1" dirty="0"/>
                <a:t>LAB 4</a:t>
              </a:r>
            </a:p>
          </p:txBody>
        </p:sp>
      </p:grpSp>
      <p:sp>
        <p:nvSpPr>
          <p:cNvPr id="35" name="Slide Number Placeholder 4">
            <a:extLst>
              <a:ext uri="{FF2B5EF4-FFF2-40B4-BE49-F238E27FC236}">
                <a16:creationId xmlns:a16="http://schemas.microsoft.com/office/drawing/2014/main" id="{12BDFC18-7FD1-4266-919B-0F9D57D2291B}"/>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12</a:t>
            </a:fld>
            <a:endParaRPr lang="en-US" dirty="0"/>
          </a:p>
        </p:txBody>
      </p:sp>
      <p:sp>
        <p:nvSpPr>
          <p:cNvPr id="36" name="Date Placeholder 3">
            <a:extLst>
              <a:ext uri="{FF2B5EF4-FFF2-40B4-BE49-F238E27FC236}">
                <a16:creationId xmlns:a16="http://schemas.microsoft.com/office/drawing/2014/main" id="{19A36B7F-F1A9-4D19-B4BD-5B784F6F6D80}"/>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
        <p:nvSpPr>
          <p:cNvPr id="37" name="TextBox 36">
            <a:extLst>
              <a:ext uri="{FF2B5EF4-FFF2-40B4-BE49-F238E27FC236}">
                <a16:creationId xmlns:a16="http://schemas.microsoft.com/office/drawing/2014/main" id="{BE04A4FA-1BE7-4B0B-9811-BADBA3C4512A}"/>
              </a:ext>
            </a:extLst>
          </p:cNvPr>
          <p:cNvSpPr txBox="1"/>
          <p:nvPr/>
        </p:nvSpPr>
        <p:spPr>
          <a:xfrm>
            <a:off x="2389083" y="4834294"/>
            <a:ext cx="7147224" cy="1200329"/>
          </a:xfrm>
          <a:prstGeom prst="rect">
            <a:avLst/>
          </a:prstGeom>
          <a:noFill/>
        </p:spPr>
        <p:txBody>
          <a:bodyPr wrap="square" rtlCol="0">
            <a:spAutoFit/>
          </a:bodyPr>
          <a:lstStyle/>
          <a:p>
            <a:pPr algn="ctr"/>
            <a:r>
              <a:rPr lang="en-US" sz="7200" dirty="0"/>
              <a:t>AND </a:t>
            </a:r>
            <a:r>
              <a:rPr lang="en-US" sz="7200" b="1" dirty="0"/>
              <a:t>DAX</a:t>
            </a:r>
          </a:p>
        </p:txBody>
      </p:sp>
    </p:spTree>
    <p:extLst>
      <p:ext uri="{BB962C8B-B14F-4D97-AF65-F5344CB8AC3E}">
        <p14:creationId xmlns:p14="http://schemas.microsoft.com/office/powerpoint/2010/main" val="246275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D5DEAAF-42DB-42F8-A98D-C81D2088AE5D}"/>
              </a:ext>
            </a:extLst>
          </p:cNvPr>
          <p:cNvSpPr/>
          <p:nvPr/>
        </p:nvSpPr>
        <p:spPr>
          <a:xfrm>
            <a:off x="883634" y="1151978"/>
            <a:ext cx="10888969" cy="1832357"/>
          </a:xfrm>
          <a:prstGeom prst="rect">
            <a:avLst/>
          </a:prstGeom>
          <a:solidFill>
            <a:srgbClr val="EAEAE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1 - Data preparation and DAX</a:t>
            </a:r>
          </a:p>
        </p:txBody>
      </p:sp>
      <p:sp>
        <p:nvSpPr>
          <p:cNvPr id="3" name="Content Placeholder 2">
            <a:extLst>
              <a:ext uri="{FF2B5EF4-FFF2-40B4-BE49-F238E27FC236}">
                <a16:creationId xmlns:a16="http://schemas.microsoft.com/office/drawing/2014/main" id="{D2857042-0836-4A89-BDF6-52DFAAE1AC09}"/>
              </a:ext>
            </a:extLst>
          </p:cNvPr>
          <p:cNvSpPr>
            <a:spLocks noGrp="1"/>
          </p:cNvSpPr>
          <p:nvPr>
            <p:ph idx="1"/>
          </p:nvPr>
        </p:nvSpPr>
        <p:spPr>
          <a:xfrm>
            <a:off x="478564" y="654675"/>
            <a:ext cx="11294039" cy="5902220"/>
          </a:xfrm>
        </p:spPr>
        <p:txBody>
          <a:bodyPr/>
          <a:lstStyle/>
          <a:p>
            <a:r>
              <a:rPr lang="en-US" dirty="0"/>
              <a:t>Access all your data</a:t>
            </a:r>
          </a:p>
          <a:p>
            <a:endParaRPr lang="en-US" dirty="0"/>
          </a:p>
          <a:p>
            <a:endParaRPr lang="en-US" dirty="0"/>
          </a:p>
          <a:p>
            <a:endParaRPr lang="en-US" dirty="0"/>
          </a:p>
          <a:p>
            <a:pPr fontAlgn="base">
              <a:lnSpc>
                <a:spcPct val="100000"/>
              </a:lnSpc>
              <a:spcBef>
                <a:spcPts val="600"/>
              </a:spcBef>
            </a:pPr>
            <a:r>
              <a:rPr lang="en-US" dirty="0">
                <a:solidFill>
                  <a:srgbClr val="191919"/>
                </a:solidFill>
                <a:latin typeface="+mj-lt"/>
                <a:cs typeface="Segoe UI" panose="020B0502040204020203" pitchFamily="34" charset="0"/>
              </a:rPr>
              <a:t>Connect to </a:t>
            </a:r>
            <a:r>
              <a:rPr lang="en-US" b="1" dirty="0">
                <a:solidFill>
                  <a:srgbClr val="191919"/>
                </a:solidFill>
                <a:latin typeface="+mj-lt"/>
                <a:cs typeface="Segoe UI" panose="020B0502040204020203" pitchFamily="34" charset="0"/>
              </a:rPr>
              <a:t>135 + data sources</a:t>
            </a:r>
            <a:r>
              <a:rPr lang="en-US" dirty="0">
                <a:solidFill>
                  <a:srgbClr val="191919"/>
                </a:solidFill>
                <a:latin typeface="+mj-lt"/>
                <a:cs typeface="Segoe UI" panose="020B0502040204020203" pitchFamily="34" charset="0"/>
              </a:rPr>
              <a:t>, both on-premises and cloud</a:t>
            </a:r>
          </a:p>
          <a:p>
            <a:pPr fontAlgn="base">
              <a:lnSpc>
                <a:spcPct val="100000"/>
              </a:lnSpc>
              <a:spcBef>
                <a:spcPts val="400"/>
              </a:spcBef>
            </a:pPr>
            <a:r>
              <a:rPr lang="en-US" dirty="0">
                <a:ea typeface="Calibri" panose="020F0502020204030204" pitchFamily="34" charset="0"/>
                <a:cs typeface="Segoe UI Light" panose="020B0502040204020203" pitchFamily="34" charset="0"/>
              </a:rPr>
              <a:t>Data from [the] organization</a:t>
            </a:r>
          </a:p>
          <a:p>
            <a:pPr fontAlgn="base">
              <a:lnSpc>
                <a:spcPct val="100000"/>
              </a:lnSpc>
              <a:spcBef>
                <a:spcPts val="400"/>
              </a:spcBef>
            </a:pPr>
            <a:r>
              <a:rPr lang="en-US" dirty="0">
                <a:ea typeface="Calibri" panose="020F0502020204030204" pitchFamily="34" charset="0"/>
                <a:cs typeface="Segoe UI Light" panose="020B0502040204020203" pitchFamily="34" charset="0"/>
              </a:rPr>
              <a:t>Big data and more</a:t>
            </a:r>
          </a:p>
          <a:p>
            <a:pPr marL="742950" lvl="1" indent="-285750"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Azure data services, e.g., SQL DW, ADLS</a:t>
            </a:r>
          </a:p>
          <a:p>
            <a:pPr marL="742950" lvl="1" indent="-285750"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On-premises data sources, e.g., Oracle, SSAS</a:t>
            </a:r>
          </a:p>
          <a:p>
            <a:pPr fontAlgn="base">
              <a:lnSpc>
                <a:spcPct val="100000"/>
              </a:lnSpc>
              <a:spcBef>
                <a:spcPts val="400"/>
              </a:spcBef>
            </a:pPr>
            <a:r>
              <a:rPr lang="en-US" dirty="0">
                <a:ea typeface="Calibri" panose="020F0502020204030204" pitchFamily="34" charset="0"/>
                <a:cs typeface="Segoe UI Light" panose="020B0502040204020203" pitchFamily="34" charset="0"/>
              </a:rPr>
              <a:t>Data from files</a:t>
            </a:r>
          </a:p>
          <a:p>
            <a:pPr marL="800100" lvl="1" indent="-220663" fontAlgn="base">
              <a:lnSpc>
                <a:spcPct val="100000"/>
              </a:lnSpc>
              <a:spcBef>
                <a:spcPts val="100"/>
              </a:spcBef>
              <a:spcAft>
                <a:spcPts val="300"/>
              </a:spcAft>
            </a:pPr>
            <a:r>
              <a:rPr lang="en-US" dirty="0">
                <a:ea typeface="Calibri" panose="020F0502020204030204" pitchFamily="34" charset="0"/>
                <a:cs typeface="Segoe UI Light" panose="020B0502040204020203" pitchFamily="34" charset="0"/>
              </a:rPr>
              <a:t>Import data from Text, CSV, Excel and Power BI Desktop files</a:t>
            </a:r>
            <a:endParaRPr lang="en-US" sz="3600" dirty="0"/>
          </a:p>
        </p:txBody>
      </p:sp>
      <p:sp>
        <p:nvSpPr>
          <p:cNvPr id="45" name="TextBox 44">
            <a:extLst>
              <a:ext uri="{FF2B5EF4-FFF2-40B4-BE49-F238E27FC236}">
                <a16:creationId xmlns:a16="http://schemas.microsoft.com/office/drawing/2014/main" id="{AE06402B-B4C1-4C0E-AD97-4171193818E8}"/>
              </a:ext>
            </a:extLst>
          </p:cNvPr>
          <p:cNvSpPr txBox="1"/>
          <p:nvPr/>
        </p:nvSpPr>
        <p:spPr>
          <a:xfrm>
            <a:off x="4790593" y="1285102"/>
            <a:ext cx="2357893" cy="332399"/>
          </a:xfrm>
          <a:prstGeom prst="rect">
            <a:avLst/>
          </a:prstGeom>
          <a:noFill/>
        </p:spPr>
        <p:txBody>
          <a:bodyPr wrap="square" lIns="0" tIns="0" rIns="0" bIns="0" rtlCol="0" anchor="ctr">
            <a:spAutoFit/>
          </a:bodyPr>
          <a:lstStyle>
            <a:defPPr>
              <a:defRPr lang="en-US"/>
            </a:defPPr>
            <a:lvl1pPr>
              <a:lnSpc>
                <a:spcPct val="90000"/>
              </a:lnSpc>
              <a:spcAft>
                <a:spcPts val="600"/>
              </a:spcAft>
              <a:defRPr sz="2800" b="1">
                <a:solidFill>
                  <a:srgbClr val="F2C812"/>
                </a:solidFill>
                <a:latin typeface="Segoe UI Light"/>
              </a:defRPr>
            </a:lvl1pPr>
          </a:lstStyle>
          <a:p>
            <a:pPr algn="ctr"/>
            <a:r>
              <a:rPr lang="en-US" sz="2400" dirty="0">
                <a:solidFill>
                  <a:srgbClr val="191919"/>
                </a:solidFill>
                <a:latin typeface="+mj-lt"/>
              </a:rPr>
              <a:t>Data sources</a:t>
            </a:r>
          </a:p>
        </p:txBody>
      </p:sp>
      <p:grpSp>
        <p:nvGrpSpPr>
          <p:cNvPr id="46" name="Group 45" descr="SaaS Solutions representing icon">
            <a:extLst>
              <a:ext uri="{FF2B5EF4-FFF2-40B4-BE49-F238E27FC236}">
                <a16:creationId xmlns:a16="http://schemas.microsoft.com/office/drawing/2014/main" id="{431CE5B6-EDA2-43CF-9532-2E39A9E600B6}"/>
              </a:ext>
            </a:extLst>
          </p:cNvPr>
          <p:cNvGrpSpPr/>
          <p:nvPr/>
        </p:nvGrpSpPr>
        <p:grpSpPr>
          <a:xfrm>
            <a:off x="1957395" y="1657909"/>
            <a:ext cx="471656" cy="477216"/>
            <a:chOff x="287022" y="1289310"/>
            <a:chExt cx="471656" cy="477216"/>
          </a:xfrm>
        </p:grpSpPr>
        <p:sp>
          <p:nvSpPr>
            <p:cNvPr id="47" name="Oval 46">
              <a:extLst>
                <a:ext uri="{FF2B5EF4-FFF2-40B4-BE49-F238E27FC236}">
                  <a16:creationId xmlns:a16="http://schemas.microsoft.com/office/drawing/2014/main" id="{E094C52C-A7E1-4099-BC07-3FC900ADF659}"/>
                </a:ext>
              </a:extLst>
            </p:cNvPr>
            <p:cNvSpPr/>
            <p:nvPr/>
          </p:nvSpPr>
          <p:spPr bwMode="auto">
            <a:xfrm>
              <a:off x="287022" y="1289310"/>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Processing_E9F5" title="Icon of two interlocked gears">
              <a:extLst>
                <a:ext uri="{FF2B5EF4-FFF2-40B4-BE49-F238E27FC236}">
                  <a16:creationId xmlns:a16="http://schemas.microsoft.com/office/drawing/2014/main" id="{99C40873-1E55-4DE8-B13D-1E19FE5D5867}"/>
                </a:ext>
              </a:extLst>
            </p:cNvPr>
            <p:cNvSpPr>
              <a:spLocks noChangeAspect="1" noEditPoints="1"/>
            </p:cNvSpPr>
            <p:nvPr/>
          </p:nvSpPr>
          <p:spPr bwMode="auto">
            <a:xfrm>
              <a:off x="354187" y="1381023"/>
              <a:ext cx="337328" cy="29379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9" name="Rectangle 145 - 2">
            <a:extLst>
              <a:ext uri="{FF2B5EF4-FFF2-40B4-BE49-F238E27FC236}">
                <a16:creationId xmlns:a16="http://schemas.microsoft.com/office/drawing/2014/main" id="{7093AE5D-9FA1-4EAA-A521-3C1A26735164}"/>
              </a:ext>
            </a:extLst>
          </p:cNvPr>
          <p:cNvSpPr/>
          <p:nvPr/>
        </p:nvSpPr>
        <p:spPr bwMode="auto">
          <a:xfrm>
            <a:off x="1161033" y="2186846"/>
            <a:ext cx="2067320"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dirty="0">
                <a:solidFill>
                  <a:srgbClr val="191919"/>
                </a:solidFill>
                <a:latin typeface="+mj-lt"/>
                <a:cs typeface="Segoe UI Light" panose="020B0502040204020203" pitchFamily="34" charset="0"/>
              </a:rPr>
              <a:t>SaaS solutions</a:t>
            </a:r>
          </a:p>
          <a:p>
            <a:pPr algn="ctr" defTabSz="914367">
              <a:spcAft>
                <a:spcPts val="600"/>
              </a:spcAft>
            </a:pPr>
            <a:r>
              <a:rPr lang="en-US" sz="1200" i="1" dirty="0">
                <a:solidFill>
                  <a:schemeClr val="tx1"/>
                </a:solidFill>
                <a:cs typeface="Segoe UI Light" panose="020B0502040204020203" pitchFamily="34" charset="0"/>
              </a:rPr>
              <a:t>e.g., </a:t>
            </a:r>
            <a:r>
              <a:rPr lang="en-US" sz="1200" i="1" dirty="0" err="1">
                <a:solidFill>
                  <a:schemeClr val="tx1"/>
                </a:solidFill>
                <a:cs typeface="Segoe UI Light" panose="020B0502040204020203" pitchFamily="34" charset="0"/>
              </a:rPr>
              <a:t>Marketo</a:t>
            </a:r>
            <a:r>
              <a:rPr lang="en-US" sz="1200" i="1" dirty="0">
                <a:solidFill>
                  <a:schemeClr val="tx1"/>
                </a:solidFill>
                <a:cs typeface="Segoe UI Light" panose="020B0502040204020203" pitchFamily="34" charset="0"/>
              </a:rPr>
              <a:t>, Salesforce, GitHub, Google Analytics</a:t>
            </a:r>
          </a:p>
        </p:txBody>
      </p:sp>
      <p:grpSp>
        <p:nvGrpSpPr>
          <p:cNvPr id="50" name="Group 49" descr="Organizational representing icon">
            <a:extLst>
              <a:ext uri="{FF2B5EF4-FFF2-40B4-BE49-F238E27FC236}">
                <a16:creationId xmlns:a16="http://schemas.microsoft.com/office/drawing/2014/main" id="{E4BEF56A-172E-42D1-82DC-97DEEA99B9F8}"/>
              </a:ext>
            </a:extLst>
          </p:cNvPr>
          <p:cNvGrpSpPr/>
          <p:nvPr/>
        </p:nvGrpSpPr>
        <p:grpSpPr>
          <a:xfrm>
            <a:off x="3965601" y="1657909"/>
            <a:ext cx="471656" cy="477216"/>
            <a:chOff x="287022" y="2399992"/>
            <a:chExt cx="471656" cy="477216"/>
          </a:xfrm>
        </p:grpSpPr>
        <p:sp>
          <p:nvSpPr>
            <p:cNvPr id="51" name="Oval 50">
              <a:extLst>
                <a:ext uri="{FF2B5EF4-FFF2-40B4-BE49-F238E27FC236}">
                  <a16:creationId xmlns:a16="http://schemas.microsoft.com/office/drawing/2014/main" id="{EC2E76C1-E97D-4C86-B3D6-B15F73F1917E}"/>
                </a:ext>
              </a:extLst>
            </p:cNvPr>
            <p:cNvSpPr/>
            <p:nvPr/>
          </p:nvSpPr>
          <p:spPr bwMode="auto">
            <a:xfrm>
              <a:off x="287022" y="2399992"/>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2" name="manager" title="Icon of three people with lines connecting them">
              <a:extLst>
                <a:ext uri="{FF2B5EF4-FFF2-40B4-BE49-F238E27FC236}">
                  <a16:creationId xmlns:a16="http://schemas.microsoft.com/office/drawing/2014/main" id="{08B64860-BAC6-4643-BAFE-C131299582A6}"/>
                </a:ext>
              </a:extLst>
            </p:cNvPr>
            <p:cNvSpPr>
              <a:spLocks noChangeAspect="1" noEditPoints="1"/>
            </p:cNvSpPr>
            <p:nvPr/>
          </p:nvSpPr>
          <p:spPr bwMode="auto">
            <a:xfrm>
              <a:off x="371330" y="2465240"/>
              <a:ext cx="303042" cy="3054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3" name="Rectangle 145 - 1">
            <a:extLst>
              <a:ext uri="{FF2B5EF4-FFF2-40B4-BE49-F238E27FC236}">
                <a16:creationId xmlns:a16="http://schemas.microsoft.com/office/drawing/2014/main" id="{2F0FE7F1-93DB-40B6-99A6-2A41289F3454}"/>
              </a:ext>
            </a:extLst>
          </p:cNvPr>
          <p:cNvSpPr/>
          <p:nvPr/>
        </p:nvSpPr>
        <p:spPr bwMode="auto">
          <a:xfrm>
            <a:off x="3359674" y="2156068"/>
            <a:ext cx="1686450"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Organizational</a:t>
            </a:r>
            <a:br>
              <a:rPr lang="en-US" sz="1400" b="1">
                <a:solidFill>
                  <a:schemeClr val="tx1"/>
                </a:solidFill>
                <a:cs typeface="Segoe UI Light" panose="020B0502040204020203" pitchFamily="34" charset="0"/>
              </a:rPr>
            </a:br>
            <a:r>
              <a:rPr lang="en-US" sz="1200" i="1">
                <a:solidFill>
                  <a:schemeClr val="tx1"/>
                </a:solidFill>
                <a:cs typeface="Segoe UI Light" panose="020B0502040204020203" pitchFamily="34" charset="0"/>
              </a:rPr>
              <a:t>Corporate data sources or external data services</a:t>
            </a:r>
            <a:endParaRPr lang="en-US" sz="1400" i="1">
              <a:solidFill>
                <a:schemeClr val="tx1"/>
              </a:solidFill>
              <a:cs typeface="Segoe UI Light" panose="020B0502040204020203" pitchFamily="34" charset="0"/>
            </a:endParaRPr>
          </a:p>
        </p:txBody>
      </p:sp>
      <p:grpSp>
        <p:nvGrpSpPr>
          <p:cNvPr id="54" name="Group 53" descr="Icon representing on premises data">
            <a:extLst>
              <a:ext uri="{FF2B5EF4-FFF2-40B4-BE49-F238E27FC236}">
                <a16:creationId xmlns:a16="http://schemas.microsoft.com/office/drawing/2014/main" id="{4E120DE5-3B19-4518-9B27-39AF9D67219C}"/>
              </a:ext>
            </a:extLst>
          </p:cNvPr>
          <p:cNvGrpSpPr/>
          <p:nvPr/>
        </p:nvGrpSpPr>
        <p:grpSpPr>
          <a:xfrm>
            <a:off x="5560154" y="1657909"/>
            <a:ext cx="471656" cy="477216"/>
            <a:chOff x="287022" y="3295231"/>
            <a:chExt cx="471656" cy="477216"/>
          </a:xfrm>
        </p:grpSpPr>
        <p:sp>
          <p:nvSpPr>
            <p:cNvPr id="55" name="Oval 54">
              <a:extLst>
                <a:ext uri="{FF2B5EF4-FFF2-40B4-BE49-F238E27FC236}">
                  <a16:creationId xmlns:a16="http://schemas.microsoft.com/office/drawing/2014/main" id="{B190852D-86E7-4414-85EF-B4FFB3C5C7BB}"/>
                </a:ext>
              </a:extLst>
            </p:cNvPr>
            <p:cNvSpPr/>
            <p:nvPr/>
          </p:nvSpPr>
          <p:spPr bwMode="auto">
            <a:xfrm>
              <a:off x="287022" y="3295231"/>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building_8" title="Icon of tall buildings">
              <a:extLst>
                <a:ext uri="{FF2B5EF4-FFF2-40B4-BE49-F238E27FC236}">
                  <a16:creationId xmlns:a16="http://schemas.microsoft.com/office/drawing/2014/main" id="{D14DCBF8-D73E-4BCE-BEFB-00B89C1A5418}"/>
                </a:ext>
              </a:extLst>
            </p:cNvPr>
            <p:cNvSpPr>
              <a:spLocks noChangeAspect="1" noEditPoints="1"/>
            </p:cNvSpPr>
            <p:nvPr/>
          </p:nvSpPr>
          <p:spPr bwMode="auto">
            <a:xfrm>
              <a:off x="389553" y="3389068"/>
              <a:ext cx="266594" cy="2895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Rectangle 152 - 2">
            <a:extLst>
              <a:ext uri="{FF2B5EF4-FFF2-40B4-BE49-F238E27FC236}">
                <a16:creationId xmlns:a16="http://schemas.microsoft.com/office/drawing/2014/main" id="{0FA0923D-1F59-4BA2-9392-4140EB635B47}"/>
              </a:ext>
            </a:extLst>
          </p:cNvPr>
          <p:cNvSpPr/>
          <p:nvPr/>
        </p:nvSpPr>
        <p:spPr bwMode="auto">
          <a:xfrm>
            <a:off x="5177445" y="2156068"/>
            <a:ext cx="1240014"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On-premises</a:t>
            </a:r>
            <a:br>
              <a:rPr lang="en-US" sz="1400" b="1">
                <a:solidFill>
                  <a:srgbClr val="191919"/>
                </a:solidFill>
                <a:latin typeface="+mj-lt"/>
                <a:cs typeface="Segoe UI Light" panose="020B0502040204020203" pitchFamily="34" charset="0"/>
              </a:rPr>
            </a:br>
            <a:r>
              <a:rPr lang="en-US" sz="1400" b="1">
                <a:solidFill>
                  <a:srgbClr val="191919"/>
                </a:solidFill>
                <a:latin typeface="+mj-lt"/>
                <a:cs typeface="Segoe UI Light" panose="020B0502040204020203" pitchFamily="34" charset="0"/>
              </a:rPr>
              <a:t>Data</a:t>
            </a:r>
          </a:p>
        </p:txBody>
      </p:sp>
      <p:grpSp>
        <p:nvGrpSpPr>
          <p:cNvPr id="58" name="Group 57" descr="Azure Services representing icon ">
            <a:extLst>
              <a:ext uri="{FF2B5EF4-FFF2-40B4-BE49-F238E27FC236}">
                <a16:creationId xmlns:a16="http://schemas.microsoft.com/office/drawing/2014/main" id="{C0657D11-618C-44D9-95A5-4D3136346A16}"/>
              </a:ext>
            </a:extLst>
          </p:cNvPr>
          <p:cNvGrpSpPr/>
          <p:nvPr/>
        </p:nvGrpSpPr>
        <p:grpSpPr>
          <a:xfrm>
            <a:off x="7017108" y="1657909"/>
            <a:ext cx="471656" cy="477216"/>
            <a:chOff x="287022" y="4098137"/>
            <a:chExt cx="471656" cy="477216"/>
          </a:xfrm>
        </p:grpSpPr>
        <p:sp>
          <p:nvSpPr>
            <p:cNvPr id="59" name="Oval 58">
              <a:extLst>
                <a:ext uri="{FF2B5EF4-FFF2-40B4-BE49-F238E27FC236}">
                  <a16:creationId xmlns:a16="http://schemas.microsoft.com/office/drawing/2014/main" id="{2C1C5EC3-B68E-4C9F-A237-942B7107F2DD}"/>
                </a:ext>
              </a:extLst>
            </p:cNvPr>
            <p:cNvSpPr/>
            <p:nvPr/>
          </p:nvSpPr>
          <p:spPr bwMode="auto">
            <a:xfrm>
              <a:off x="287022" y="4098137"/>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 name="BarChartVertical_E9EC" title="Icon of a vertical bar graph">
              <a:extLst>
                <a:ext uri="{FF2B5EF4-FFF2-40B4-BE49-F238E27FC236}">
                  <a16:creationId xmlns:a16="http://schemas.microsoft.com/office/drawing/2014/main" id="{1E12BDFC-4118-40AA-BC9E-0D977BF9F6C5}"/>
                </a:ext>
              </a:extLst>
            </p:cNvPr>
            <p:cNvSpPr>
              <a:spLocks noChangeAspect="1" noEditPoints="1"/>
            </p:cNvSpPr>
            <p:nvPr/>
          </p:nvSpPr>
          <p:spPr bwMode="auto">
            <a:xfrm>
              <a:off x="407392" y="4221261"/>
              <a:ext cx="230916" cy="23097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1" name="Rectangle 152 - 1">
            <a:extLst>
              <a:ext uri="{FF2B5EF4-FFF2-40B4-BE49-F238E27FC236}">
                <a16:creationId xmlns:a16="http://schemas.microsoft.com/office/drawing/2014/main" id="{0EA6F1BF-CC89-437A-986D-1B1217B1E745}"/>
              </a:ext>
            </a:extLst>
          </p:cNvPr>
          <p:cNvSpPr/>
          <p:nvPr/>
        </p:nvSpPr>
        <p:spPr bwMode="auto">
          <a:xfrm>
            <a:off x="6548780" y="2156068"/>
            <a:ext cx="1411252"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Azure services</a:t>
            </a:r>
          </a:p>
          <a:p>
            <a:pPr algn="ctr" defTabSz="914367"/>
            <a:r>
              <a:rPr lang="en-US" sz="1200">
                <a:solidFill>
                  <a:schemeClr val="tx1"/>
                </a:solidFill>
                <a:cs typeface="Segoe UI Light" panose="020B0502040204020203" pitchFamily="34" charset="0"/>
              </a:rPr>
              <a:t>Azure SQL, Stream Analytics…</a:t>
            </a:r>
          </a:p>
        </p:txBody>
      </p:sp>
      <p:grpSp>
        <p:nvGrpSpPr>
          <p:cNvPr id="62" name="Group 61" descr="Excel icon">
            <a:extLst>
              <a:ext uri="{FF2B5EF4-FFF2-40B4-BE49-F238E27FC236}">
                <a16:creationId xmlns:a16="http://schemas.microsoft.com/office/drawing/2014/main" id="{933D3C6C-B124-49C0-889D-0922AA14F24F}"/>
              </a:ext>
            </a:extLst>
          </p:cNvPr>
          <p:cNvGrpSpPr/>
          <p:nvPr/>
        </p:nvGrpSpPr>
        <p:grpSpPr>
          <a:xfrm>
            <a:off x="8426075" y="1657909"/>
            <a:ext cx="471656" cy="477216"/>
            <a:chOff x="287022" y="4901043"/>
            <a:chExt cx="471656" cy="477216"/>
          </a:xfrm>
          <a:solidFill>
            <a:srgbClr val="191919"/>
          </a:solidFill>
        </p:grpSpPr>
        <p:sp>
          <p:nvSpPr>
            <p:cNvPr id="63" name="Oval 62">
              <a:extLst>
                <a:ext uri="{FF2B5EF4-FFF2-40B4-BE49-F238E27FC236}">
                  <a16:creationId xmlns:a16="http://schemas.microsoft.com/office/drawing/2014/main" id="{4B850FD3-72D1-4144-BF71-3823DC611E7A}"/>
                </a:ext>
              </a:extLst>
            </p:cNvPr>
            <p:cNvSpPr/>
            <p:nvPr/>
          </p:nvSpPr>
          <p:spPr bwMode="auto">
            <a:xfrm>
              <a:off x="287022" y="4901043"/>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64" name="Picture 63">
              <a:extLst>
                <a:ext uri="{FF2B5EF4-FFF2-40B4-BE49-F238E27FC236}">
                  <a16:creationId xmlns:a16="http://schemas.microsoft.com/office/drawing/2014/main" id="{0A7C6150-93F4-4731-9AF5-D5CD99F91299}"/>
                </a:ext>
              </a:extLst>
            </p:cNvPr>
            <p:cNvPicPr>
              <a:picLocks noChangeAspect="1"/>
            </p:cNvPicPr>
            <p:nvPr/>
          </p:nvPicPr>
          <p:blipFill>
            <a:blip r:embed="rId2">
              <a:biLevel thresh="50000"/>
            </a:blip>
            <a:stretch>
              <a:fillRect/>
            </a:stretch>
          </p:blipFill>
          <p:spPr>
            <a:xfrm>
              <a:off x="373458" y="4992791"/>
              <a:ext cx="298784" cy="293720"/>
            </a:xfrm>
            <a:prstGeom prst="rect">
              <a:avLst/>
            </a:prstGeom>
          </p:spPr>
        </p:pic>
      </p:grpSp>
      <p:sp>
        <p:nvSpPr>
          <p:cNvPr id="65" name="Rectangle 145">
            <a:extLst>
              <a:ext uri="{FF2B5EF4-FFF2-40B4-BE49-F238E27FC236}">
                <a16:creationId xmlns:a16="http://schemas.microsoft.com/office/drawing/2014/main" id="{9AC379DA-4723-4148-B68F-60D87E64EF81}"/>
              </a:ext>
            </a:extLst>
          </p:cNvPr>
          <p:cNvSpPr/>
          <p:nvPr/>
        </p:nvSpPr>
        <p:spPr bwMode="auto">
          <a:xfrm>
            <a:off x="8091353" y="2156068"/>
            <a:ext cx="1144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dirty="0">
                <a:solidFill>
                  <a:srgbClr val="191919"/>
                </a:solidFill>
                <a:latin typeface="+mj-lt"/>
                <a:cs typeface="Segoe UI Light" panose="020B0502040204020203" pitchFamily="34" charset="0"/>
              </a:rPr>
              <a:t>Excel files</a:t>
            </a:r>
          </a:p>
        </p:txBody>
      </p:sp>
      <p:sp>
        <p:nvSpPr>
          <p:cNvPr id="66" name="Rectangle 152">
            <a:extLst>
              <a:ext uri="{FF2B5EF4-FFF2-40B4-BE49-F238E27FC236}">
                <a16:creationId xmlns:a16="http://schemas.microsoft.com/office/drawing/2014/main" id="{946FC3ED-8731-42EF-8708-F7E3A1B1A959}"/>
              </a:ext>
            </a:extLst>
          </p:cNvPr>
          <p:cNvSpPr/>
          <p:nvPr/>
        </p:nvSpPr>
        <p:spPr bwMode="auto">
          <a:xfrm>
            <a:off x="9366715" y="2156068"/>
            <a:ext cx="1862716" cy="5847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7"/>
            <a:r>
              <a:rPr lang="en-US" sz="1400" b="1">
                <a:solidFill>
                  <a:srgbClr val="191919"/>
                </a:solidFill>
                <a:latin typeface="+mj-lt"/>
                <a:cs typeface="Segoe UI Light" panose="020B0502040204020203" pitchFamily="34" charset="0"/>
              </a:rPr>
              <a:t>Power BI Desktop files</a:t>
            </a:r>
          </a:p>
          <a:p>
            <a:pPr algn="ctr" defTabSz="914367"/>
            <a:r>
              <a:rPr lang="en-US" sz="1200" i="1">
                <a:solidFill>
                  <a:schemeClr val="tx1"/>
                </a:solidFill>
                <a:cs typeface="Segoe UI Light" panose="020B0502040204020203" pitchFamily="34" charset="0"/>
              </a:rPr>
              <a:t>Data from files, databases, Azure, and other sources</a:t>
            </a:r>
          </a:p>
        </p:txBody>
      </p:sp>
      <p:cxnSp>
        <p:nvCxnSpPr>
          <p:cNvPr id="67" name="Straight Connector 66">
            <a:extLst>
              <a:ext uri="{FF2B5EF4-FFF2-40B4-BE49-F238E27FC236}">
                <a16:creationId xmlns:a16="http://schemas.microsoft.com/office/drawing/2014/main" id="{6C4298AD-8A70-496E-8AE7-2F30487A8B5E}"/>
              </a:ext>
              <a:ext uri="{C183D7F6-B498-43B3-948B-1728B52AA6E4}">
                <adec:decorative xmlns:adec="http://schemas.microsoft.com/office/drawing/2017/decorative" val="1"/>
              </a:ext>
            </a:extLst>
          </p:cNvPr>
          <p:cNvCxnSpPr>
            <a:endCxn id="45" idx="1"/>
          </p:cNvCxnSpPr>
          <p:nvPr/>
        </p:nvCxnSpPr>
        <p:spPr>
          <a:xfrm flipV="1">
            <a:off x="1236395" y="1451302"/>
            <a:ext cx="3554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E46F88-E68A-4607-9C26-685998317689}"/>
              </a:ext>
              <a:ext uri="{C183D7F6-B498-43B3-948B-1728B52AA6E4}">
                <adec:decorative xmlns:adec="http://schemas.microsoft.com/office/drawing/2017/decorative" val="1"/>
              </a:ext>
            </a:extLst>
          </p:cNvPr>
          <p:cNvCxnSpPr>
            <a:cxnSpLocks/>
            <a:stCxn id="45" idx="3"/>
          </p:cNvCxnSpPr>
          <p:nvPr/>
        </p:nvCxnSpPr>
        <p:spPr>
          <a:xfrm>
            <a:off x="7148486" y="1451302"/>
            <a:ext cx="40233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descr="Power BI icon">
            <a:extLst>
              <a:ext uri="{FF2B5EF4-FFF2-40B4-BE49-F238E27FC236}">
                <a16:creationId xmlns:a16="http://schemas.microsoft.com/office/drawing/2014/main" id="{6209F901-78D9-43B3-8B17-243DDA60A976}"/>
              </a:ext>
            </a:extLst>
          </p:cNvPr>
          <p:cNvGrpSpPr/>
          <p:nvPr/>
        </p:nvGrpSpPr>
        <p:grpSpPr>
          <a:xfrm>
            <a:off x="10060775" y="1657909"/>
            <a:ext cx="471656" cy="477216"/>
            <a:chOff x="9362262" y="1662084"/>
            <a:chExt cx="471656" cy="477216"/>
          </a:xfrm>
        </p:grpSpPr>
        <p:sp>
          <p:nvSpPr>
            <p:cNvPr id="70" name="Oval 69" descr="Power BI Logo">
              <a:extLst>
                <a:ext uri="{FF2B5EF4-FFF2-40B4-BE49-F238E27FC236}">
                  <a16:creationId xmlns:a16="http://schemas.microsoft.com/office/drawing/2014/main" id="{5E418C8C-EFFE-4B92-B2D6-6AA1A957FDA1}"/>
                </a:ext>
              </a:extLst>
            </p:cNvPr>
            <p:cNvSpPr/>
            <p:nvPr/>
          </p:nvSpPr>
          <p:spPr bwMode="auto">
            <a:xfrm>
              <a:off x="9362262" y="1662084"/>
              <a:ext cx="471656" cy="477216"/>
            </a:xfrm>
            <a:prstGeom prst="ellipse">
              <a:avLst/>
            </a:prstGeom>
            <a:solidFill>
              <a:srgbClr val="F2C81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71" name="Picture 70">
              <a:extLst>
                <a:ext uri="{FF2B5EF4-FFF2-40B4-BE49-F238E27FC236}">
                  <a16:creationId xmlns:a16="http://schemas.microsoft.com/office/drawing/2014/main" id="{2512456E-EDCA-4B29-95A1-BD495BB2C80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5991" y="1791940"/>
              <a:ext cx="253968" cy="253968"/>
            </a:xfrm>
            <a:prstGeom prst="rect">
              <a:avLst/>
            </a:prstGeom>
          </p:spPr>
        </p:pic>
      </p:grpSp>
      <p:sp>
        <p:nvSpPr>
          <p:cNvPr id="75" name="Slide Number Placeholder 4">
            <a:extLst>
              <a:ext uri="{FF2B5EF4-FFF2-40B4-BE49-F238E27FC236}">
                <a16:creationId xmlns:a16="http://schemas.microsoft.com/office/drawing/2014/main" id="{46B3510A-605E-436A-910B-623354FD1709}"/>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13</a:t>
            </a:fld>
            <a:endParaRPr lang="en-US" dirty="0"/>
          </a:p>
        </p:txBody>
      </p:sp>
      <p:sp>
        <p:nvSpPr>
          <p:cNvPr id="79" name="Date Placeholder 3">
            <a:extLst>
              <a:ext uri="{FF2B5EF4-FFF2-40B4-BE49-F238E27FC236}">
                <a16:creationId xmlns:a16="http://schemas.microsoft.com/office/drawing/2014/main" id="{10D8047C-7A74-415D-A6CF-C149664AB403}"/>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4051350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CE10-2122-4ED8-BFF9-5FF775DC4314}"/>
              </a:ext>
            </a:extLst>
          </p:cNvPr>
          <p:cNvSpPr>
            <a:spLocks noGrp="1"/>
          </p:cNvSpPr>
          <p:nvPr>
            <p:ph type="title"/>
          </p:nvPr>
        </p:nvSpPr>
        <p:spPr/>
        <p:txBody>
          <a:bodyPr/>
          <a:lstStyle/>
          <a:p>
            <a:r>
              <a:rPr lang="en-US" dirty="0"/>
              <a:t>LAB 1 - Data preparation and DAX</a:t>
            </a:r>
          </a:p>
        </p:txBody>
      </p:sp>
      <p:sp>
        <p:nvSpPr>
          <p:cNvPr id="3" name="Content Placeholder 2">
            <a:extLst>
              <a:ext uri="{FF2B5EF4-FFF2-40B4-BE49-F238E27FC236}">
                <a16:creationId xmlns:a16="http://schemas.microsoft.com/office/drawing/2014/main" id="{D8B9EA94-1166-46DC-9174-2E6E3D400B38}"/>
              </a:ext>
            </a:extLst>
          </p:cNvPr>
          <p:cNvSpPr>
            <a:spLocks noGrp="1"/>
          </p:cNvSpPr>
          <p:nvPr>
            <p:ph idx="1"/>
          </p:nvPr>
        </p:nvSpPr>
        <p:spPr>
          <a:xfrm>
            <a:off x="478565" y="654675"/>
            <a:ext cx="6281832" cy="5902220"/>
          </a:xfrm>
        </p:spPr>
        <p:txBody>
          <a:bodyPr/>
          <a:lstStyle/>
          <a:p>
            <a:r>
              <a:rPr lang="en-US" dirty="0"/>
              <a:t>Clean and mash-up data</a:t>
            </a:r>
          </a:p>
          <a:p>
            <a:pPr lvl="1"/>
            <a:r>
              <a:rPr lang="en-US" dirty="0">
                <a:solidFill>
                  <a:srgbClr val="000000"/>
                </a:solidFill>
                <a:latin typeface="+mj-lt"/>
                <a:cs typeface="Segoe UI Light" panose="020B0502040204020203" pitchFamily="34" charset="0"/>
              </a:rPr>
              <a:t>Consolidate data from a broad range of sources</a:t>
            </a:r>
          </a:p>
          <a:p>
            <a:pPr marL="938199" lvl="3" indent="-220663" fontAlgn="base"/>
            <a:r>
              <a:rPr lang="en-US" sz="2400" dirty="0">
                <a:solidFill>
                  <a:srgbClr val="000000"/>
                </a:solidFill>
                <a:cs typeface="Segoe UI Light" panose="020B0502040204020203" pitchFamily="34" charset="0"/>
              </a:rPr>
              <a:t>Merge or append queries to combine data from multiple queries into a single query</a:t>
            </a:r>
          </a:p>
          <a:p>
            <a:pPr lvl="1" fontAlgn="base"/>
            <a:r>
              <a:rPr lang="en-US" dirty="0">
                <a:solidFill>
                  <a:srgbClr val="000000"/>
                </a:solidFill>
                <a:latin typeface="+mj-lt"/>
                <a:cs typeface="Segoe UI Light" panose="020B0502040204020203" pitchFamily="34" charset="0"/>
              </a:rPr>
              <a:t>Transform data to fit needs using intuitive UI</a:t>
            </a:r>
          </a:p>
          <a:p>
            <a:pPr marL="938199" lvl="3" indent="-220663" fontAlgn="base"/>
            <a:r>
              <a:rPr lang="en-US" sz="2400" dirty="0">
                <a:solidFill>
                  <a:srgbClr val="000000"/>
                </a:solidFill>
                <a:cs typeface="Segoe UI Light" panose="020B0502040204020203" pitchFamily="34" charset="0"/>
              </a:rPr>
              <a:t>Select data for inclusion </a:t>
            </a:r>
          </a:p>
          <a:p>
            <a:pPr marL="938199" lvl="3" indent="-220663" fontAlgn="base"/>
            <a:r>
              <a:rPr lang="en-US" sz="2400" dirty="0">
                <a:solidFill>
                  <a:srgbClr val="000000"/>
                </a:solidFill>
                <a:cs typeface="Segoe UI Light" panose="020B0502040204020203" pitchFamily="34" charset="0"/>
              </a:rPr>
              <a:t>Cleanse data and remove errors</a:t>
            </a:r>
          </a:p>
          <a:p>
            <a:r>
              <a:rPr lang="en-US" dirty="0"/>
              <a:t>Build a data model</a:t>
            </a:r>
          </a:p>
          <a:p>
            <a:pPr lvl="1"/>
            <a:r>
              <a:rPr lang="en-US" dirty="0"/>
              <a:t>Data should have a “relationship”</a:t>
            </a:r>
          </a:p>
          <a:p>
            <a:pPr marL="938199" lvl="3" indent="-220663" fontAlgn="base"/>
            <a:endParaRPr lang="en-US" sz="2400" dirty="0">
              <a:solidFill>
                <a:srgbClr val="000000"/>
              </a:solidFill>
              <a:cs typeface="Segoe UI Light" panose="020B0502040204020203" pitchFamily="34" charset="0"/>
            </a:endParaRPr>
          </a:p>
          <a:p>
            <a:endParaRPr lang="en-US" dirty="0"/>
          </a:p>
        </p:txBody>
      </p:sp>
      <p:sp>
        <p:nvSpPr>
          <p:cNvPr id="7" name="Slide Number Placeholder 4">
            <a:extLst>
              <a:ext uri="{FF2B5EF4-FFF2-40B4-BE49-F238E27FC236}">
                <a16:creationId xmlns:a16="http://schemas.microsoft.com/office/drawing/2014/main" id="{93615C8B-91E8-4373-833B-40B617EA142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14</a:t>
            </a:fld>
            <a:endParaRPr lang="en-US" dirty="0"/>
          </a:p>
        </p:txBody>
      </p:sp>
      <p:sp>
        <p:nvSpPr>
          <p:cNvPr id="8" name="Date Placeholder 3">
            <a:extLst>
              <a:ext uri="{FF2B5EF4-FFF2-40B4-BE49-F238E27FC236}">
                <a16:creationId xmlns:a16="http://schemas.microsoft.com/office/drawing/2014/main" id="{E3CDA638-93E8-4974-A90D-F9CF07410CFC}"/>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pic>
        <p:nvPicPr>
          <p:cNvPr id="14" name="Picture 13">
            <a:extLst>
              <a:ext uri="{FF2B5EF4-FFF2-40B4-BE49-F238E27FC236}">
                <a16:creationId xmlns:a16="http://schemas.microsoft.com/office/drawing/2014/main" id="{8A40F875-0F63-4DF9-B3A1-6E3264741EE4}"/>
              </a:ext>
            </a:extLst>
          </p:cNvPr>
          <p:cNvPicPr>
            <a:picLocks noChangeAspect="1"/>
          </p:cNvPicPr>
          <p:nvPr/>
        </p:nvPicPr>
        <p:blipFill>
          <a:blip r:embed="rId3"/>
          <a:stretch>
            <a:fillRect/>
          </a:stretch>
        </p:blipFill>
        <p:spPr>
          <a:xfrm>
            <a:off x="7217986" y="2363056"/>
            <a:ext cx="4655787" cy="3262867"/>
          </a:xfrm>
          <a:prstGeom prst="rect">
            <a:avLst/>
          </a:prstGeom>
          <a:ln w="6350">
            <a:solidFill>
              <a:schemeClr val="tx1"/>
            </a:solidFill>
          </a:ln>
        </p:spPr>
      </p:pic>
    </p:spTree>
    <p:extLst>
      <p:ext uri="{BB962C8B-B14F-4D97-AF65-F5344CB8AC3E}">
        <p14:creationId xmlns:p14="http://schemas.microsoft.com/office/powerpoint/2010/main" val="2401594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1 - Data preparation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US" sz="5400" b="1" dirty="0"/>
              <a:t>LAB 1 – Data preparation and DAX</a:t>
            </a:r>
            <a:r>
              <a:rPr lang="en-IN" sz="5400" b="1" dirty="0"/>
              <a:t>.docx </a:t>
            </a:r>
          </a:p>
          <a:p>
            <a:endParaRPr lang="en-US" dirty="0"/>
          </a:p>
        </p:txBody>
      </p:sp>
      <p:sp>
        <p:nvSpPr>
          <p:cNvPr id="4" name="Slide Number Placeholder 4">
            <a:extLst>
              <a:ext uri="{FF2B5EF4-FFF2-40B4-BE49-F238E27FC236}">
                <a16:creationId xmlns:a16="http://schemas.microsoft.com/office/drawing/2014/main" id="{3D14D322-F05A-425C-A3E3-A07835B00641}"/>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15</a:t>
            </a:fld>
            <a:endParaRPr lang="en-US" dirty="0"/>
          </a:p>
        </p:txBody>
      </p:sp>
      <p:sp>
        <p:nvSpPr>
          <p:cNvPr id="5" name="Date Placeholder 3">
            <a:extLst>
              <a:ext uri="{FF2B5EF4-FFF2-40B4-BE49-F238E27FC236}">
                <a16:creationId xmlns:a16="http://schemas.microsoft.com/office/drawing/2014/main" id="{D3A96C5F-6539-43F5-A559-56095FCC844E}"/>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1655155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2 - Data exploration, visualization and DAX</a:t>
            </a:r>
          </a:p>
        </p:txBody>
      </p:sp>
      <p:sp>
        <p:nvSpPr>
          <p:cNvPr id="3" name="Content Placeholder 2">
            <a:extLst>
              <a:ext uri="{FF2B5EF4-FFF2-40B4-BE49-F238E27FC236}">
                <a16:creationId xmlns:a16="http://schemas.microsoft.com/office/drawing/2014/main" id="{D2857042-0836-4A89-BDF6-52DFAAE1AC09}"/>
              </a:ext>
            </a:extLst>
          </p:cNvPr>
          <p:cNvSpPr>
            <a:spLocks noGrp="1"/>
          </p:cNvSpPr>
          <p:nvPr>
            <p:ph idx="1"/>
          </p:nvPr>
        </p:nvSpPr>
        <p:spPr>
          <a:xfrm>
            <a:off x="478565" y="654675"/>
            <a:ext cx="4905093" cy="5902220"/>
          </a:xfrm>
        </p:spPr>
        <p:txBody>
          <a:bodyPr/>
          <a:lstStyle/>
          <a:p>
            <a:r>
              <a:rPr lang="en-US" b="1" dirty="0"/>
              <a:t>Explore</a:t>
            </a:r>
            <a:r>
              <a:rPr lang="en-US" dirty="0"/>
              <a:t> your data</a:t>
            </a:r>
          </a:p>
          <a:p>
            <a:pPr lvl="1" fontAlgn="base">
              <a:spcAft>
                <a:spcPts val="600"/>
              </a:spcAft>
            </a:pPr>
            <a:r>
              <a:rPr lang="en-US" dirty="0">
                <a:solidFill>
                  <a:srgbClr val="191919"/>
                </a:solidFill>
                <a:latin typeface="+mj-lt"/>
                <a:cs typeface="Segoe UI Light" panose="020B0502040204020203" pitchFamily="34" charset="0"/>
              </a:rPr>
              <a:t>In a variety of ways and across multiple visualizations using drag and drop canvas</a:t>
            </a:r>
          </a:p>
          <a:p>
            <a:pPr fontAlgn="base">
              <a:spcAft>
                <a:spcPts val="600"/>
              </a:spcAft>
            </a:pPr>
            <a:r>
              <a:rPr lang="en-US" dirty="0">
                <a:solidFill>
                  <a:srgbClr val="191919"/>
                </a:solidFill>
                <a:latin typeface="+mj-lt"/>
                <a:cs typeface="Segoe UI Light" panose="020B0502040204020203" pitchFamily="34" charset="0"/>
              </a:rPr>
              <a:t>Dig deeper into data</a:t>
            </a:r>
          </a:p>
          <a:p>
            <a:pPr lvl="1" fontAlgn="base">
              <a:spcAft>
                <a:spcPts val="600"/>
              </a:spcAft>
            </a:pPr>
            <a:r>
              <a:rPr lang="en-US" dirty="0">
                <a:cs typeface="Segoe UI Light" panose="020B0502040204020203" pitchFamily="34" charset="0"/>
              </a:rPr>
              <a:t>Drill-down in your hierarchical data</a:t>
            </a:r>
          </a:p>
          <a:p>
            <a:pPr lvl="1" fontAlgn="base">
              <a:spcAft>
                <a:spcPts val="600"/>
              </a:spcAft>
            </a:pPr>
            <a:r>
              <a:rPr lang="en-US" dirty="0">
                <a:cs typeface="Segoe UI Light" panose="020B0502040204020203" pitchFamily="34" charset="0"/>
              </a:rPr>
              <a:t>Filter, sort, hover over and highlight data</a:t>
            </a:r>
          </a:p>
          <a:p>
            <a:endParaRPr lang="en-US" dirty="0"/>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16</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pic>
        <p:nvPicPr>
          <p:cNvPr id="5" name="Picture 4">
            <a:extLst>
              <a:ext uri="{FF2B5EF4-FFF2-40B4-BE49-F238E27FC236}">
                <a16:creationId xmlns:a16="http://schemas.microsoft.com/office/drawing/2014/main" id="{62E9A05A-BD41-770B-C178-9BCCE7714390}"/>
              </a:ext>
            </a:extLst>
          </p:cNvPr>
          <p:cNvPicPr>
            <a:picLocks noChangeAspect="1"/>
          </p:cNvPicPr>
          <p:nvPr/>
        </p:nvPicPr>
        <p:blipFill>
          <a:blip r:embed="rId2"/>
          <a:stretch>
            <a:fillRect/>
          </a:stretch>
        </p:blipFill>
        <p:spPr>
          <a:xfrm>
            <a:off x="5320938" y="1445624"/>
            <a:ext cx="6604580" cy="4127862"/>
          </a:xfrm>
          <a:prstGeom prst="rect">
            <a:avLst/>
          </a:prstGeom>
          <a:ln w="6350">
            <a:solidFill>
              <a:schemeClr val="tx1"/>
            </a:solidFill>
          </a:ln>
        </p:spPr>
      </p:pic>
    </p:spTree>
    <p:extLst>
      <p:ext uri="{BB962C8B-B14F-4D97-AF65-F5344CB8AC3E}">
        <p14:creationId xmlns:p14="http://schemas.microsoft.com/office/powerpoint/2010/main" val="57725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2 - Data exploration, visualization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kumimoji="0" lang="en-US" sz="54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LAB 2 - Data exploration, data visualization and DAX</a:t>
            </a:r>
            <a:r>
              <a:rPr lang="en-IN" sz="5400" b="1" dirty="0"/>
              <a:t>.docx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17</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188556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3 - Data analytics and DAX</a:t>
            </a:r>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18</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
        <p:nvSpPr>
          <p:cNvPr id="7" name="Content Placeholder 2">
            <a:extLst>
              <a:ext uri="{FF2B5EF4-FFF2-40B4-BE49-F238E27FC236}">
                <a16:creationId xmlns:a16="http://schemas.microsoft.com/office/drawing/2014/main" id="{8EB0A025-5172-45EE-9D1B-EBDED2DF2251}"/>
              </a:ext>
            </a:extLst>
          </p:cNvPr>
          <p:cNvSpPr txBox="1">
            <a:spLocks/>
          </p:cNvSpPr>
          <p:nvPr/>
        </p:nvSpPr>
        <p:spPr>
          <a:xfrm>
            <a:off x="478565" y="654675"/>
            <a:ext cx="5617436" cy="5902220"/>
          </a:xfrm>
          <a:prstGeom prst="rect">
            <a:avLst/>
          </a:prstGeom>
        </p:spPr>
        <p:txBody>
          <a:bodyPr vert="horz" lIns="91440" tIns="45720" rIns="91440" bIns="45720" rtlCol="0">
            <a:noAutofit/>
          </a:bodyPr>
          <a:lstStyle>
            <a:lvl1pPr marL="342891" indent="-342891" algn="l" defTabSz="914377" rtl="0" eaLnBrk="1" latinLnBrk="0" hangingPunct="1">
              <a:spcBef>
                <a:spcPts val="600"/>
              </a:spcBef>
              <a:buFont typeface="Arial" charset="0"/>
              <a:buChar char="•"/>
              <a:defRPr sz="3200" kern="1200">
                <a:solidFill>
                  <a:schemeClr val="tx1"/>
                </a:solidFill>
                <a:latin typeface="+mn-lt"/>
                <a:ea typeface="+mn-ea"/>
                <a:cs typeface="Calibri" panose="020F0502020204030204" pitchFamily="34" charset="0"/>
              </a:defRPr>
            </a:lvl1pPr>
            <a:lvl2pPr marL="742932" indent="-285744" algn="l" defTabSz="914377" rtl="0" eaLnBrk="1" latinLnBrk="0" hangingPunct="1">
              <a:spcBef>
                <a:spcPts val="600"/>
              </a:spcBef>
              <a:buClr>
                <a:schemeClr val="tx1"/>
              </a:buClr>
              <a:buSzPct val="90000"/>
              <a:buFont typeface="Wingdings" panose="05000000000000000000" pitchFamily="2" charset="2"/>
              <a:buChar char="§"/>
              <a:defRPr sz="2800" b="0" i="0" u="none" kern="1200">
                <a:solidFill>
                  <a:schemeClr val="tx1"/>
                </a:solidFill>
                <a:latin typeface="+mn-lt"/>
                <a:ea typeface="+mn-ea"/>
                <a:cs typeface="Calibri" panose="020F0502020204030204" pitchFamily="34" charset="0"/>
              </a:defRPr>
            </a:lvl2pPr>
            <a:lvl3pPr marL="1025500" indent="-228594" algn="l" defTabSz="914377" rtl="0" eaLnBrk="1" latinLnBrk="0" hangingPunct="1">
              <a:spcBef>
                <a:spcPts val="600"/>
              </a:spcBef>
              <a:buSzPct val="80000"/>
              <a:buFont typeface="Courier New" panose="02070309020205020404" pitchFamily="49" charset="0"/>
              <a:buChar char="o"/>
              <a:defRPr sz="2400" kern="1200">
                <a:solidFill>
                  <a:schemeClr val="tx1"/>
                </a:solidFill>
                <a:latin typeface="+mn-lt"/>
                <a:ea typeface="+mn-ea"/>
                <a:cs typeface="Calibri" panose="020F0502020204030204" pitchFamily="34" charset="0"/>
              </a:defRPr>
            </a:lvl3pPr>
            <a:lvl4pPr marL="1316006" indent="-228594" algn="l" defTabSz="914377" rtl="0" eaLnBrk="1" latinLnBrk="0" hangingPunct="1">
              <a:spcBef>
                <a:spcPts val="600"/>
              </a:spcBef>
              <a:buFont typeface="Arial" charset="0"/>
              <a:buChar char="•"/>
              <a:tabLst/>
              <a:defRPr sz="2000" kern="1200">
                <a:solidFill>
                  <a:schemeClr val="tx1"/>
                </a:solidFill>
                <a:latin typeface="+mn-lt"/>
                <a:ea typeface="+mn-ea"/>
                <a:cs typeface="Calibri" panose="020F0502020204030204" pitchFamily="34" charset="0"/>
              </a:defRPr>
            </a:lvl4pPr>
            <a:lvl5pPr marL="1657309" indent="-228594" algn="l" defTabSz="914377" rtl="0" eaLnBrk="1" latinLnBrk="0" hangingPunct="1">
              <a:spcBef>
                <a:spcPts val="600"/>
              </a:spcBef>
              <a:buFont typeface="Arial" charset="0"/>
              <a:buChar char="•"/>
              <a:defRPr sz="1800" kern="1200">
                <a:solidFill>
                  <a:schemeClr val="tx1"/>
                </a:solidFill>
                <a:latin typeface="+mn-lt"/>
                <a:ea typeface="+mn-ea"/>
                <a:cs typeface="Calibri" panose="020F0502020204030204" pitchFamily="34" charset="0"/>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Use the </a:t>
            </a:r>
            <a:r>
              <a:rPr lang="en-US" b="1" dirty="0"/>
              <a:t>analytics options</a:t>
            </a:r>
          </a:p>
          <a:p>
            <a:pPr lvl="1" fontAlgn="base">
              <a:spcAft>
                <a:spcPts val="600"/>
              </a:spcAft>
            </a:pPr>
            <a:r>
              <a:rPr lang="en-US" dirty="0">
                <a:solidFill>
                  <a:srgbClr val="191919"/>
                </a:solidFill>
                <a:latin typeface="+mj-lt"/>
                <a:cs typeface="Segoe UI Light" panose="020B0502040204020203" pitchFamily="34" charset="0"/>
              </a:rPr>
              <a:t>Trend lines</a:t>
            </a:r>
          </a:p>
          <a:p>
            <a:pPr lvl="1" fontAlgn="base">
              <a:spcAft>
                <a:spcPts val="600"/>
              </a:spcAft>
            </a:pPr>
            <a:r>
              <a:rPr lang="en-US" dirty="0">
                <a:solidFill>
                  <a:srgbClr val="191919"/>
                </a:solidFill>
                <a:latin typeface="+mj-lt"/>
                <a:cs typeface="Segoe UI Light" panose="020B0502040204020203" pitchFamily="34" charset="0"/>
              </a:rPr>
              <a:t>Forecasts</a:t>
            </a:r>
          </a:p>
          <a:p>
            <a:pPr fontAlgn="base">
              <a:spcAft>
                <a:spcPts val="600"/>
              </a:spcAft>
            </a:pPr>
            <a:r>
              <a:rPr lang="en-US" dirty="0">
                <a:solidFill>
                  <a:srgbClr val="191919"/>
                </a:solidFill>
                <a:latin typeface="+mj-lt"/>
                <a:cs typeface="Segoe UI Light" panose="020B0502040204020203" pitchFamily="34" charset="0"/>
              </a:rPr>
              <a:t>Use </a:t>
            </a:r>
            <a:r>
              <a:rPr lang="en-US" b="1" dirty="0">
                <a:solidFill>
                  <a:srgbClr val="191919"/>
                </a:solidFill>
                <a:latin typeface="+mj-lt"/>
                <a:cs typeface="Segoe UI Light" panose="020B0502040204020203" pitchFamily="34" charset="0"/>
              </a:rPr>
              <a:t>parameters</a:t>
            </a:r>
          </a:p>
          <a:p>
            <a:pPr lvl="1" fontAlgn="base">
              <a:spcAft>
                <a:spcPts val="600"/>
              </a:spcAft>
            </a:pPr>
            <a:r>
              <a:rPr lang="en-US" dirty="0">
                <a:cs typeface="Segoe UI Light" panose="020B0502040204020203" pitchFamily="34" charset="0"/>
              </a:rPr>
              <a:t>What if scenarios</a:t>
            </a:r>
          </a:p>
          <a:p>
            <a:endParaRPr lang="en-US" dirty="0"/>
          </a:p>
        </p:txBody>
      </p:sp>
      <p:pic>
        <p:nvPicPr>
          <p:cNvPr id="5" name="Picture 4">
            <a:extLst>
              <a:ext uri="{FF2B5EF4-FFF2-40B4-BE49-F238E27FC236}">
                <a16:creationId xmlns:a16="http://schemas.microsoft.com/office/drawing/2014/main" id="{34EF5DD0-78E4-816D-CBB9-635CAFEA60CA}"/>
              </a:ext>
            </a:extLst>
          </p:cNvPr>
          <p:cNvPicPr>
            <a:picLocks noChangeAspect="1"/>
          </p:cNvPicPr>
          <p:nvPr/>
        </p:nvPicPr>
        <p:blipFill>
          <a:blip r:embed="rId2"/>
          <a:stretch>
            <a:fillRect/>
          </a:stretch>
        </p:blipFill>
        <p:spPr>
          <a:xfrm>
            <a:off x="4432664" y="1330188"/>
            <a:ext cx="7496530" cy="4685331"/>
          </a:xfrm>
          <a:prstGeom prst="rect">
            <a:avLst/>
          </a:prstGeom>
          <a:ln w="6350">
            <a:solidFill>
              <a:schemeClr val="tx1"/>
            </a:solidFill>
          </a:ln>
        </p:spPr>
      </p:pic>
    </p:spTree>
    <p:extLst>
      <p:ext uri="{BB962C8B-B14F-4D97-AF65-F5344CB8AC3E}">
        <p14:creationId xmlns:p14="http://schemas.microsoft.com/office/powerpoint/2010/main" val="3515072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3 - Data analytics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3 – Data analytics and DAX.docx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19</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1503910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19AA0-832F-48E3-9E4B-836123ACDEEF}"/>
              </a:ext>
            </a:extLst>
          </p:cNvPr>
          <p:cNvSpPr>
            <a:spLocks noGrp="1"/>
          </p:cNvSpPr>
          <p:nvPr>
            <p:ph type="title"/>
          </p:nvPr>
        </p:nvSpPr>
        <p:spPr/>
        <p:txBody>
          <a:bodyPr anchor="ctr"/>
          <a:lstStyle/>
          <a:p>
            <a:r>
              <a:rPr lang="en-US" dirty="0"/>
              <a:t>Workshop Prerequisites and Resources</a:t>
            </a:r>
          </a:p>
        </p:txBody>
      </p:sp>
      <p:sp>
        <p:nvSpPr>
          <p:cNvPr id="3" name="Content Placeholder 2">
            <a:extLst>
              <a:ext uri="{FF2B5EF4-FFF2-40B4-BE49-F238E27FC236}">
                <a16:creationId xmlns:a16="http://schemas.microsoft.com/office/drawing/2014/main" id="{885677F3-ED3D-472D-B7EF-1B49175ED165}"/>
              </a:ext>
            </a:extLst>
          </p:cNvPr>
          <p:cNvSpPr>
            <a:spLocks noGrp="1"/>
          </p:cNvSpPr>
          <p:nvPr>
            <p:ph idx="1"/>
          </p:nvPr>
        </p:nvSpPr>
        <p:spPr/>
        <p:txBody>
          <a:bodyPr/>
          <a:lstStyle/>
          <a:p>
            <a:r>
              <a:rPr lang="en-US" b="1" dirty="0"/>
              <a:t>Software</a:t>
            </a:r>
          </a:p>
          <a:p>
            <a:pPr lvl="1"/>
            <a:r>
              <a:rPr lang="en-US" b="1" dirty="0"/>
              <a:t>Microsoft</a:t>
            </a:r>
            <a:r>
              <a:rPr lang="en-US" dirty="0"/>
              <a:t> </a:t>
            </a:r>
            <a:r>
              <a:rPr lang="en-US" b="1" dirty="0"/>
              <a:t>Power BI Desktop (Windows only) </a:t>
            </a:r>
            <a:r>
              <a:rPr lang="en-US" dirty="0">
                <a:hlinkClick r:id="rId3"/>
              </a:rPr>
              <a:t>https://www.microsoft.com/en-us/download/details.aspx?id=58494</a:t>
            </a:r>
            <a:r>
              <a:rPr lang="en-US" dirty="0"/>
              <a:t> </a:t>
            </a:r>
          </a:p>
          <a:p>
            <a:pPr marL="739756" lvl="2" indent="0">
              <a:buNone/>
            </a:pPr>
            <a:r>
              <a:rPr lang="en-US" b="1" dirty="0"/>
              <a:t>or </a:t>
            </a:r>
            <a:br>
              <a:rPr lang="en-US" dirty="0"/>
            </a:br>
            <a:r>
              <a:rPr lang="en-US" sz="2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https://apps.microsoft.com/store/detail/power-bi-desktop/9NTXR16HNW1T</a:t>
            </a:r>
            <a:endParaRPr lang="en-US" sz="2800" u="sng"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r>
              <a:rPr lang="en-US" b="1" dirty="0"/>
              <a:t>Workshop files</a:t>
            </a:r>
          </a:p>
          <a:p>
            <a:pPr lvl="1"/>
            <a:r>
              <a:rPr lang="en-US" dirty="0"/>
              <a:t>You must download and unzip the Dashboard in a Day class content from </a:t>
            </a:r>
            <a:r>
              <a:rPr lang="en-US" dirty="0">
                <a:hlinkClick r:id="rId5"/>
              </a:rPr>
              <a:t>https://github.com/amyphill/DIAD_BIA</a:t>
            </a:r>
            <a:r>
              <a:rPr lang="en-US" dirty="0"/>
              <a:t> </a:t>
            </a:r>
          </a:p>
          <a:p>
            <a:endParaRPr lang="en-US" dirty="0"/>
          </a:p>
        </p:txBody>
      </p:sp>
      <p:sp>
        <p:nvSpPr>
          <p:cNvPr id="7" name="Slide Number Placeholder 4">
            <a:extLst>
              <a:ext uri="{FF2B5EF4-FFF2-40B4-BE49-F238E27FC236}">
                <a16:creationId xmlns:a16="http://schemas.microsoft.com/office/drawing/2014/main" id="{0D4D7BEE-02B0-412B-B542-A4B1F13EBA6F}"/>
              </a:ext>
            </a:extLst>
          </p:cNvPr>
          <p:cNvSpPr>
            <a:spLocks noGrp="1"/>
          </p:cNvSpPr>
          <p:nvPr>
            <p:ph type="sldNum" sz="quarter" idx="4"/>
          </p:nvPr>
        </p:nvSpPr>
        <p:spPr/>
        <p:txBody>
          <a:bodyPr/>
          <a:lstStyle/>
          <a:p>
            <a:pPr>
              <a:defRPr/>
            </a:pPr>
            <a:fld id="{39BF2877-A4B3-4A8E-B91D-F86D8DF13DC8}" type="slidenum">
              <a:rPr lang="en-US" smtClean="0"/>
              <a:pPr>
                <a:defRPr/>
              </a:pPr>
              <a:t>2</a:t>
            </a:fld>
            <a:endParaRPr lang="en-US" dirty="0"/>
          </a:p>
        </p:txBody>
      </p:sp>
      <p:sp>
        <p:nvSpPr>
          <p:cNvPr id="4" name="Date Placeholder 3">
            <a:extLst>
              <a:ext uri="{FF2B5EF4-FFF2-40B4-BE49-F238E27FC236}">
                <a16:creationId xmlns:a16="http://schemas.microsoft.com/office/drawing/2014/main" id="{15C5B959-C03E-4B00-8001-63C0A131D07E}"/>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2550407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4E0C4-24F5-4FAE-B746-06BD22071DE2}"/>
              </a:ext>
            </a:extLst>
          </p:cNvPr>
          <p:cNvSpPr>
            <a:spLocks noGrp="1"/>
          </p:cNvSpPr>
          <p:nvPr>
            <p:ph type="title"/>
          </p:nvPr>
        </p:nvSpPr>
        <p:spPr/>
        <p:txBody>
          <a:bodyPr/>
          <a:lstStyle/>
          <a:p>
            <a:r>
              <a:rPr lang="en-US" dirty="0"/>
              <a:t>LAB 4 - Data communication and DAX</a:t>
            </a:r>
          </a:p>
        </p:txBody>
      </p:sp>
      <p:sp>
        <p:nvSpPr>
          <p:cNvPr id="81" name="Slide Number Placeholder 4">
            <a:extLst>
              <a:ext uri="{FF2B5EF4-FFF2-40B4-BE49-F238E27FC236}">
                <a16:creationId xmlns:a16="http://schemas.microsoft.com/office/drawing/2014/main" id="{00F66EE2-6E1A-4916-8DF5-8E157AA5142A}"/>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20</a:t>
            </a:fld>
            <a:endParaRPr lang="en-US" dirty="0"/>
          </a:p>
        </p:txBody>
      </p:sp>
      <p:sp>
        <p:nvSpPr>
          <p:cNvPr id="82" name="Date Placeholder 3">
            <a:extLst>
              <a:ext uri="{FF2B5EF4-FFF2-40B4-BE49-F238E27FC236}">
                <a16:creationId xmlns:a16="http://schemas.microsoft.com/office/drawing/2014/main" id="{426DDACB-9C3F-4446-990C-632C74503A52}"/>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
        <p:nvSpPr>
          <p:cNvPr id="6" name="Content Placeholder 5">
            <a:extLst>
              <a:ext uri="{FF2B5EF4-FFF2-40B4-BE49-F238E27FC236}">
                <a16:creationId xmlns:a16="http://schemas.microsoft.com/office/drawing/2014/main" id="{C690C30E-2EFF-4FF0-A351-202BA29FF8BE}"/>
              </a:ext>
            </a:extLst>
          </p:cNvPr>
          <p:cNvSpPr>
            <a:spLocks noGrp="1"/>
          </p:cNvSpPr>
          <p:nvPr>
            <p:ph idx="1"/>
          </p:nvPr>
        </p:nvSpPr>
        <p:spPr/>
        <p:txBody>
          <a:bodyPr/>
          <a:lstStyle/>
          <a:p>
            <a:r>
              <a:rPr lang="en-US" dirty="0"/>
              <a:t>Building a *</a:t>
            </a:r>
            <a:r>
              <a:rPr lang="en-US" b="1" dirty="0"/>
              <a:t>real</a:t>
            </a:r>
            <a:r>
              <a:rPr lang="en-US" dirty="0"/>
              <a:t>* dashboard</a:t>
            </a:r>
          </a:p>
        </p:txBody>
      </p:sp>
      <p:pic>
        <p:nvPicPr>
          <p:cNvPr id="5" name="Picture 4">
            <a:extLst>
              <a:ext uri="{FF2B5EF4-FFF2-40B4-BE49-F238E27FC236}">
                <a16:creationId xmlns:a16="http://schemas.microsoft.com/office/drawing/2014/main" id="{DCBE53F0-DE95-3DD3-0CF4-69A5C72DF659}"/>
              </a:ext>
            </a:extLst>
          </p:cNvPr>
          <p:cNvPicPr>
            <a:picLocks noChangeAspect="1"/>
          </p:cNvPicPr>
          <p:nvPr/>
        </p:nvPicPr>
        <p:blipFill>
          <a:blip r:embed="rId2"/>
          <a:stretch>
            <a:fillRect/>
          </a:stretch>
        </p:blipFill>
        <p:spPr>
          <a:xfrm>
            <a:off x="1741707" y="1235721"/>
            <a:ext cx="8429899" cy="5268687"/>
          </a:xfrm>
          <a:prstGeom prst="rect">
            <a:avLst/>
          </a:prstGeom>
        </p:spPr>
      </p:pic>
    </p:spTree>
    <p:extLst>
      <p:ext uri="{BB962C8B-B14F-4D97-AF65-F5344CB8AC3E}">
        <p14:creationId xmlns:p14="http://schemas.microsoft.com/office/powerpoint/2010/main" val="1325619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7F99-2B30-4982-B4F1-5B76DD0A5D92}"/>
              </a:ext>
            </a:extLst>
          </p:cNvPr>
          <p:cNvSpPr>
            <a:spLocks noGrp="1"/>
          </p:cNvSpPr>
          <p:nvPr>
            <p:ph type="title"/>
          </p:nvPr>
        </p:nvSpPr>
        <p:spPr/>
        <p:txBody>
          <a:bodyPr/>
          <a:lstStyle/>
          <a:p>
            <a:r>
              <a:rPr lang="en-US" dirty="0"/>
              <a:t>LAB 4 - Data communication and DAX</a:t>
            </a:r>
          </a:p>
        </p:txBody>
      </p:sp>
      <p:sp>
        <p:nvSpPr>
          <p:cNvPr id="3" name="Content Placeholder 2">
            <a:extLst>
              <a:ext uri="{FF2B5EF4-FFF2-40B4-BE49-F238E27FC236}">
                <a16:creationId xmlns:a16="http://schemas.microsoft.com/office/drawing/2014/main" id="{C1B1D054-D85D-439C-B2B3-30B45ED22BCA}"/>
              </a:ext>
            </a:extLst>
          </p:cNvPr>
          <p:cNvSpPr>
            <a:spLocks noGrp="1"/>
          </p:cNvSpPr>
          <p:nvPr>
            <p:ph idx="1"/>
          </p:nvPr>
        </p:nvSpPr>
        <p:spPr/>
        <p:txBody>
          <a:bodyPr anchor="ctr"/>
          <a:lstStyle/>
          <a:p>
            <a:pPr marL="0" indent="0">
              <a:buNone/>
            </a:pPr>
            <a:r>
              <a:rPr lang="en-IN" sz="5400" dirty="0"/>
              <a:t>Follow along with </a:t>
            </a:r>
            <a:r>
              <a:rPr lang="en-IN" sz="5400" b="1" dirty="0"/>
              <a:t>Lab 4 – Data communication and DAX.docx </a:t>
            </a:r>
          </a:p>
          <a:p>
            <a:endParaRPr lang="en-US" dirty="0"/>
          </a:p>
        </p:txBody>
      </p:sp>
      <p:sp>
        <p:nvSpPr>
          <p:cNvPr id="4" name="Slide Number Placeholder 4">
            <a:extLst>
              <a:ext uri="{FF2B5EF4-FFF2-40B4-BE49-F238E27FC236}">
                <a16:creationId xmlns:a16="http://schemas.microsoft.com/office/drawing/2014/main" id="{1CF72A8A-F514-416B-A530-81F8B29BDF9D}"/>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21</a:t>
            </a:fld>
            <a:endParaRPr lang="en-US" dirty="0"/>
          </a:p>
        </p:txBody>
      </p:sp>
      <p:sp>
        <p:nvSpPr>
          <p:cNvPr id="5" name="Date Placeholder 3">
            <a:extLst>
              <a:ext uri="{FF2B5EF4-FFF2-40B4-BE49-F238E27FC236}">
                <a16:creationId xmlns:a16="http://schemas.microsoft.com/office/drawing/2014/main" id="{3CBE5C7C-FB62-4E60-8BDB-5BCB9311AF6B}"/>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1119334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DAB6-1C13-44CE-BEA5-E1B6B26F0038}"/>
              </a:ext>
            </a:extLst>
          </p:cNvPr>
          <p:cNvSpPr>
            <a:spLocks noGrp="1"/>
          </p:cNvSpPr>
          <p:nvPr>
            <p:ph type="title"/>
          </p:nvPr>
        </p:nvSpPr>
        <p:spPr/>
        <p:txBody>
          <a:bodyPr/>
          <a:lstStyle/>
          <a:p>
            <a:r>
              <a:rPr lang="en-US" dirty="0"/>
              <a:t>Q&amp;A</a:t>
            </a:r>
          </a:p>
        </p:txBody>
      </p:sp>
      <p:sp>
        <p:nvSpPr>
          <p:cNvPr id="5" name="Text Placeholder 3">
            <a:extLst>
              <a:ext uri="{FF2B5EF4-FFF2-40B4-BE49-F238E27FC236}">
                <a16:creationId xmlns:a16="http://schemas.microsoft.com/office/drawing/2014/main" id="{83DD45EE-4C6D-4251-9D0F-3AD3F3355EAB}"/>
              </a:ext>
            </a:extLst>
          </p:cNvPr>
          <p:cNvSpPr>
            <a:spLocks noGrp="1"/>
          </p:cNvSpPr>
          <p:nvPr>
            <p:ph idx="1"/>
          </p:nvPr>
        </p:nvSpPr>
        <p:spPr>
          <a:xfrm>
            <a:off x="477838" y="3077407"/>
            <a:ext cx="11190287" cy="105561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6600" b="1" i="0" u="none" strike="noStrike" kern="1200" cap="none" spc="-49" normalizeH="0" baseline="0" noProof="0" dirty="0">
                <a:ln>
                  <a:noFill/>
                </a:ln>
                <a:solidFill>
                  <a:srgbClr val="191919"/>
                </a:solidFill>
                <a:effectLst/>
                <a:uLnTx/>
                <a:uFillTx/>
                <a:latin typeface="+mj-lt"/>
                <a:ea typeface="+mn-ea"/>
                <a:cs typeface="+mn-cs"/>
              </a:rPr>
              <a:t>Q&amp;A</a:t>
            </a:r>
          </a:p>
        </p:txBody>
      </p:sp>
      <p:sp>
        <p:nvSpPr>
          <p:cNvPr id="6" name="Slide Number Placeholder 4">
            <a:extLst>
              <a:ext uri="{FF2B5EF4-FFF2-40B4-BE49-F238E27FC236}">
                <a16:creationId xmlns:a16="http://schemas.microsoft.com/office/drawing/2014/main" id="{5BDF26E0-F165-44C1-8FC5-D6DF60C39F5E}"/>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22</a:t>
            </a:fld>
            <a:endParaRPr lang="en-US" dirty="0"/>
          </a:p>
        </p:txBody>
      </p:sp>
      <p:sp>
        <p:nvSpPr>
          <p:cNvPr id="7" name="Date Placeholder 3">
            <a:extLst>
              <a:ext uri="{FF2B5EF4-FFF2-40B4-BE49-F238E27FC236}">
                <a16:creationId xmlns:a16="http://schemas.microsoft.com/office/drawing/2014/main" id="{264E6117-BD19-4B0D-B9EC-1D0C3FDB5F5C}"/>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3371777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25079-7AB0-48AD-89F1-77DD8929C3F8}"/>
              </a:ext>
            </a:extLst>
          </p:cNvPr>
          <p:cNvSpPr>
            <a:spLocks noGrp="1"/>
          </p:cNvSpPr>
          <p:nvPr>
            <p:ph type="title"/>
          </p:nvPr>
        </p:nvSpPr>
        <p:spPr/>
        <p:txBody>
          <a:bodyPr/>
          <a:lstStyle/>
          <a:p>
            <a:r>
              <a:rPr lang="en-US" dirty="0"/>
              <a:t>Workshop Audience and Purpose</a:t>
            </a:r>
          </a:p>
        </p:txBody>
      </p:sp>
      <p:sp>
        <p:nvSpPr>
          <p:cNvPr id="3" name="Content Placeholder 2">
            <a:extLst>
              <a:ext uri="{FF2B5EF4-FFF2-40B4-BE49-F238E27FC236}">
                <a16:creationId xmlns:a16="http://schemas.microsoft.com/office/drawing/2014/main" id="{0239D5E6-85F7-4CFB-BCD4-D661D5B708BC}"/>
              </a:ext>
            </a:extLst>
          </p:cNvPr>
          <p:cNvSpPr>
            <a:spLocks noGrp="1"/>
          </p:cNvSpPr>
          <p:nvPr>
            <p:ph idx="1"/>
          </p:nvPr>
        </p:nvSpPr>
        <p:spPr/>
        <p:txBody>
          <a:bodyPr/>
          <a:lstStyle/>
          <a:p>
            <a:pP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Calibri" panose="020F0502020204030204" pitchFamily="34" charset="0"/>
              </a:rPr>
              <a:t>Workshop audience: </a:t>
            </a:r>
            <a:r>
              <a:rPr lang="en-US" dirty="0">
                <a:effectLst/>
                <a:latin typeface="Calibri" panose="020F0502020204030204" pitchFamily="34" charset="0"/>
                <a:ea typeface="Calibri" panose="020F0502020204030204" pitchFamily="34" charset="0"/>
                <a:cs typeface="Calibri" panose="020F0502020204030204" pitchFamily="34" charset="0"/>
              </a:rPr>
              <a:t>2023 BIA Graduating Seniors (with an INFO 3300 </a:t>
            </a:r>
            <a:r>
              <a:rPr lang="en-US" dirty="0" err="1">
                <a:effectLst/>
                <a:latin typeface="Calibri" panose="020F0502020204030204" pitchFamily="34" charset="0"/>
                <a:ea typeface="Calibri" panose="020F0502020204030204" pitchFamily="34" charset="0"/>
                <a:cs typeface="Calibri" panose="020F0502020204030204" pitchFamily="34" charset="0"/>
              </a:rPr>
              <a:t>prereq</a:t>
            </a:r>
            <a:r>
              <a:rPr lang="en-US" dirty="0">
                <a:effectLst/>
                <a:latin typeface="Calibri" panose="020F0502020204030204" pitchFamily="34" charset="0"/>
                <a:ea typeface="Calibri" panose="020F0502020204030204" pitchFamily="34" charset="0"/>
                <a:cs typeface="Calibri" panose="020F0502020204030204" pitchFamily="34" charset="0"/>
              </a:rPr>
              <a:t>)… who want to learn more about Power BI and DAX</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b="1" dirty="0">
                <a:effectLst/>
                <a:latin typeface="Calibri" panose="020F0502020204030204" pitchFamily="34" charset="0"/>
                <a:ea typeface="Calibri" panose="020F0502020204030204" pitchFamily="34" charset="0"/>
                <a:cs typeface="Calibri" panose="020F0502020204030204" pitchFamily="34" charset="0"/>
              </a:rPr>
              <a:t>Workshop description:  </a:t>
            </a:r>
            <a:r>
              <a:rPr lang="en-US" dirty="0">
                <a:effectLst/>
                <a:latin typeface="Calibri" panose="020F0502020204030204" pitchFamily="34" charset="0"/>
                <a:ea typeface="Calibri" panose="020F0502020204030204" pitchFamily="34" charset="0"/>
                <a:cs typeface="Calibri" panose="020F0502020204030204" pitchFamily="34" charset="0"/>
              </a:rPr>
              <a:t>A one-day, hands-on workshop that covers </a:t>
            </a:r>
            <a:r>
              <a:rPr lang="en-US" b="1" u="sng" dirty="0">
                <a:effectLst/>
                <a:latin typeface="Calibri" panose="020F0502020204030204" pitchFamily="34" charset="0"/>
                <a:ea typeface="Calibri" panose="020F0502020204030204" pitchFamily="34" charset="0"/>
                <a:cs typeface="Calibri" panose="020F0502020204030204" pitchFamily="34" charset="0"/>
              </a:rPr>
              <a:t>more capabilities of Power BI than what was offered in INFO 3300</a:t>
            </a:r>
            <a:endParaRPr lang="en-US" b="1" u="sng" dirty="0">
              <a:latin typeface="Calibri" panose="020F0502020204030204" pitchFamily="34" charset="0"/>
              <a:ea typeface="Calibri" panose="020F0502020204030204" pitchFamily="34" charset="0"/>
            </a:endParaRPr>
          </a:p>
          <a:p>
            <a:pPr lvl="1">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Calibri" panose="020F0502020204030204" pitchFamily="34" charset="0"/>
              </a:rPr>
              <a:t>Power BI is an interactive data visualization software product developed by Microsoft with a primary focus on business intelligence that gives a single view of your data, with the ability to monitor the health of your business using live dashboards, interactive reports and accessing your data on the go, from your mobile devices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4">
            <a:extLst>
              <a:ext uri="{FF2B5EF4-FFF2-40B4-BE49-F238E27FC236}">
                <a16:creationId xmlns:a16="http://schemas.microsoft.com/office/drawing/2014/main" id="{DD42425B-1FD1-41BA-AD2B-5603BA7599E7}"/>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3</a:t>
            </a:fld>
            <a:endParaRPr lang="en-US" dirty="0"/>
          </a:p>
        </p:txBody>
      </p:sp>
      <p:sp>
        <p:nvSpPr>
          <p:cNvPr id="5" name="Date Placeholder 3">
            <a:extLst>
              <a:ext uri="{FF2B5EF4-FFF2-40B4-BE49-F238E27FC236}">
                <a16:creationId xmlns:a16="http://schemas.microsoft.com/office/drawing/2014/main" id="{97E1DB6F-2160-4352-AEFC-6602A13A9CEA}"/>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4168577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Workshop Agenda</a:t>
            </a:r>
            <a:endParaRPr lang="en-US" dirty="0"/>
          </a:p>
        </p:txBody>
      </p:sp>
      <p:graphicFrame>
        <p:nvGraphicFramePr>
          <p:cNvPr id="7" name="Content Placeholder 6">
            <a:extLst>
              <a:ext uri="{FF2B5EF4-FFF2-40B4-BE49-F238E27FC236}">
                <a16:creationId xmlns:a16="http://schemas.microsoft.com/office/drawing/2014/main" id="{0C02DF58-D320-40A1-9F80-76E010DF1974}"/>
              </a:ext>
            </a:extLst>
          </p:cNvPr>
          <p:cNvGraphicFramePr>
            <a:graphicFrameLocks noGrp="1"/>
          </p:cNvGraphicFramePr>
          <p:nvPr>
            <p:ph idx="1"/>
            <p:extLst>
              <p:ext uri="{D42A27DB-BD31-4B8C-83A1-F6EECF244321}">
                <p14:modId xmlns:p14="http://schemas.microsoft.com/office/powerpoint/2010/main" val="1333426188"/>
              </p:ext>
            </p:extLst>
          </p:nvPr>
        </p:nvGraphicFramePr>
        <p:xfrm>
          <a:off x="1853705" y="861370"/>
          <a:ext cx="8975258" cy="5344218"/>
        </p:xfrm>
        <a:graphic>
          <a:graphicData uri="http://schemas.openxmlformats.org/drawingml/2006/table">
            <a:tbl>
              <a:tblPr firstRow="1" bandRow="1"/>
              <a:tblGrid>
                <a:gridCol w="2373113">
                  <a:extLst>
                    <a:ext uri="{9D8B030D-6E8A-4147-A177-3AD203B41FA5}">
                      <a16:colId xmlns:a16="http://schemas.microsoft.com/office/drawing/2014/main" val="1895138150"/>
                    </a:ext>
                  </a:extLst>
                </a:gridCol>
                <a:gridCol w="6602145">
                  <a:extLst>
                    <a:ext uri="{9D8B030D-6E8A-4147-A177-3AD203B41FA5}">
                      <a16:colId xmlns:a16="http://schemas.microsoft.com/office/drawing/2014/main" val="663680463"/>
                    </a:ext>
                  </a:extLst>
                </a:gridCol>
              </a:tblGrid>
              <a:tr h="485838">
                <a:tc gridSpan="2">
                  <a:txBody>
                    <a:bodyPr/>
                    <a:lstStyle/>
                    <a:p>
                      <a:pPr marL="0" marR="0">
                        <a:lnSpc>
                          <a:spcPct val="107000"/>
                        </a:lnSpc>
                        <a:spcBef>
                          <a:spcPts val="0"/>
                        </a:spcBef>
                        <a:spcAft>
                          <a:spcPts val="0"/>
                        </a:spcAft>
                      </a:pPr>
                      <a:r>
                        <a:rPr lang="en-US" sz="1900" b="1" dirty="0">
                          <a:effectLst/>
                          <a:latin typeface="Calibri" panose="020F0502020204030204" pitchFamily="34" charset="0"/>
                          <a:ea typeface="Calibri" panose="020F0502020204030204" pitchFamily="34" charset="0"/>
                          <a:cs typeface="Calibri" panose="020F0502020204030204" pitchFamily="34" charset="0"/>
                        </a:rPr>
                        <a:t>Morning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281B"/>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F2C811"/>
                      </a:solidFill>
                      <a:prstDash val="solid"/>
                      <a:round/>
                      <a:headEnd type="none" w="med" len="med"/>
                      <a:tailEnd type="none" w="med" len="med"/>
                    </a:lnB>
                  </a:tcPr>
                </a:tc>
                <a:extLst>
                  <a:ext uri="{0D108BD9-81ED-4DB2-BD59-A6C34878D82A}">
                    <a16:rowId xmlns:a16="http://schemas.microsoft.com/office/drawing/2014/main" val="2083708549"/>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09:00AM – 09:15AM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Power BI Overview and Demo</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632521434"/>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09:15AM – 10:00AM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1 - Data preparation and DAX (LO1)</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4133237566"/>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10:00AM – 10:15AM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extLst>
                  <a:ext uri="{0D108BD9-81ED-4DB2-BD59-A6C34878D82A}">
                    <a16:rowId xmlns:a16="http://schemas.microsoft.com/office/drawing/2014/main" val="2381122299"/>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10:15AM – 12:00PM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lvl="0" indent="0" algn="l" defTabSz="914377" rtl="0" eaLnBrk="1" fontAlgn="auto" latinLnBrk="0" hangingPunct="1">
                        <a:lnSpc>
                          <a:spcPct val="107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LAB 2 - Data exploration, data visualization and DAX (LO2)</a:t>
                      </a:r>
                      <a:endParaRPr kumimoji="0" lang="en-US" sz="19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630193796"/>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12:00PM – 12:30PM </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8C281B"/>
                      </a:solidFill>
                      <a:prstDash val="solid"/>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 for lunch</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8C281B"/>
                      </a:solidFill>
                      <a:prstDash val="solid"/>
                      <a:round/>
                      <a:headEnd type="none" w="med" len="med"/>
                      <a:tailEnd type="none" w="med" len="med"/>
                    </a:lnB>
                    <a:solidFill>
                      <a:srgbClr val="F2F2F2"/>
                    </a:solidFill>
                  </a:tcPr>
                </a:tc>
                <a:extLst>
                  <a:ext uri="{0D108BD9-81ED-4DB2-BD59-A6C34878D82A}">
                    <a16:rowId xmlns:a16="http://schemas.microsoft.com/office/drawing/2014/main" val="3707867279"/>
                  </a:ext>
                </a:extLst>
              </a:tr>
              <a:tr h="485838">
                <a:tc gridSpan="2">
                  <a:txBody>
                    <a:bodyPr/>
                    <a:lstStyle/>
                    <a:p>
                      <a:pPr marL="0" marR="0" algn="l">
                        <a:lnSpc>
                          <a:spcPct val="107000"/>
                        </a:lnSpc>
                        <a:spcBef>
                          <a:spcPts val="0"/>
                        </a:spcBef>
                        <a:spcAft>
                          <a:spcPts val="0"/>
                        </a:spcAft>
                      </a:pPr>
                      <a:r>
                        <a:rPr lang="en-IN" sz="1900" b="1" dirty="0">
                          <a:effectLst/>
                          <a:latin typeface="Calibri" panose="020F0502020204030204" pitchFamily="34" charset="0"/>
                          <a:ea typeface="Calibri" panose="020F0502020204030204" pitchFamily="34" charset="0"/>
                          <a:cs typeface="Calibri" panose="020F0502020204030204" pitchFamily="34" charset="0"/>
                        </a:rPr>
                        <a:t>Afternoon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8C281B"/>
                      </a:solidFill>
                      <a:prstDash val="solid"/>
                      <a:round/>
                      <a:headEnd type="none" w="med" len="med"/>
                      <a:tailEnd type="none" w="med" len="med"/>
                    </a:lnB>
                  </a:tcPr>
                </a:tc>
                <a:tc hMerge="1">
                  <a:txBody>
                    <a:bodyPr/>
                    <a:lstStyle/>
                    <a:p>
                      <a:pPr marL="0" marR="0">
                        <a:lnSpc>
                          <a:spcPct val="107000"/>
                        </a:lnSpc>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tcPr>
                </a:tc>
                <a:extLst>
                  <a:ext uri="{0D108BD9-81ED-4DB2-BD59-A6C34878D82A}">
                    <a16:rowId xmlns:a16="http://schemas.microsoft.com/office/drawing/2014/main" val="1995027788"/>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12:30PM – 01:30PM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3 - Data analytics and DAX (LO3)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281B"/>
                      </a:solidFill>
                      <a:prstDash val="solid"/>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2328353011"/>
                  </a:ext>
                </a:extLst>
              </a:tr>
              <a:tr h="485838">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01:30PM – 01:45PM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tc>
                  <a:txBody>
                    <a:bodyPr/>
                    <a:lstStyle/>
                    <a:p>
                      <a:pPr marL="0" marR="0" algn="l">
                        <a:lnSpc>
                          <a:spcPct val="107000"/>
                        </a:lnSpc>
                        <a:spcBef>
                          <a:spcPts val="0"/>
                        </a:spcBef>
                        <a:spcAft>
                          <a:spcPts val="0"/>
                        </a:spcAft>
                      </a:pPr>
                      <a:r>
                        <a:rPr lang="en-US"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solidFill>
                      <a:srgbClr val="F2F2F2"/>
                    </a:solidFill>
                  </a:tcPr>
                </a:tc>
                <a:extLst>
                  <a:ext uri="{0D108BD9-81ED-4DB2-BD59-A6C34878D82A}">
                    <a16:rowId xmlns:a16="http://schemas.microsoft.com/office/drawing/2014/main" val="1462047331"/>
                  </a:ext>
                </a:extLst>
              </a:tr>
              <a:tr h="485838">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01:45PM – 03:00PM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LAB 4 - Data communication and DAX  (optional Power BI Service demo) (LO4)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rgbClr val="D9D9D9"/>
                      </a:solidFill>
                      <a:prstDash val="dash"/>
                      <a:round/>
                      <a:headEnd type="none" w="med" len="med"/>
                      <a:tailEnd type="none" w="med" len="med"/>
                    </a:lnB>
                  </a:tcPr>
                </a:tc>
                <a:extLst>
                  <a:ext uri="{0D108BD9-81ED-4DB2-BD59-A6C34878D82A}">
                    <a16:rowId xmlns:a16="http://schemas.microsoft.com/office/drawing/2014/main" val="3790300122"/>
                  </a:ext>
                </a:extLst>
              </a:tr>
              <a:tr h="485838">
                <a:tc>
                  <a:txBody>
                    <a:bodyPr/>
                    <a:lstStyle/>
                    <a:p>
                      <a:pPr marL="0" marR="0" algn="l">
                        <a:lnSpc>
                          <a:spcPct val="107000"/>
                        </a:lnSpc>
                        <a:spcBef>
                          <a:spcPts val="0"/>
                        </a:spcBef>
                        <a:spcAft>
                          <a:spcPts val="0"/>
                        </a:spcAft>
                      </a:pPr>
                      <a:r>
                        <a:rPr lang="en-IN" sz="1600" dirty="0">
                          <a:effectLst/>
                          <a:latin typeface="Calibri" panose="020F0502020204030204" pitchFamily="34" charset="0"/>
                          <a:ea typeface="Calibri" panose="020F0502020204030204" pitchFamily="34" charset="0"/>
                          <a:cs typeface="Calibri" panose="020F0502020204030204" pitchFamily="34" charset="0"/>
                        </a:rPr>
                        <a:t>03:00PM – 03:30PM</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chemeClr val="tx1"/>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Q&amp;A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anchor="ctr">
                    <a:lnL w="12700" cap="flat" cmpd="sng" algn="ctr">
                      <a:solidFill>
                        <a:srgbClr val="D9D9D9"/>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9D9D9"/>
                      </a:solidFill>
                      <a:prstDash val="dash"/>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9384827"/>
                  </a:ext>
                </a:extLst>
              </a:tr>
            </a:tbl>
          </a:graphicData>
        </a:graphic>
      </p:graphicFrame>
      <p:sp>
        <p:nvSpPr>
          <p:cNvPr id="5" name="Slide Number Placeholder 4"/>
          <p:cNvSpPr>
            <a:spLocks noGrp="1"/>
          </p:cNvSpPr>
          <p:nvPr>
            <p:ph type="sldNum" sz="quarter" idx="4"/>
          </p:nvPr>
        </p:nvSpPr>
        <p:spPr/>
        <p:txBody>
          <a:bodyPr/>
          <a:lstStyle/>
          <a:p>
            <a:pPr>
              <a:defRPr/>
            </a:pPr>
            <a:fld id="{39BF2877-A4B3-4A8E-B91D-F86D8DF13DC8}" type="slidenum">
              <a:rPr lang="en-US" smtClean="0"/>
              <a:pPr>
                <a:defRPr/>
              </a:pPr>
              <a:t>4</a:t>
            </a:fld>
            <a:endParaRPr lang="en-US" dirty="0"/>
          </a:p>
        </p:txBody>
      </p:sp>
      <p:sp>
        <p:nvSpPr>
          <p:cNvPr id="4" name="Date Placeholder 3"/>
          <p:cNvSpPr>
            <a:spLocks noGrp="1"/>
          </p:cNvSpPr>
          <p:nvPr>
            <p:ph type="dt" sz="half" idx="2"/>
          </p:nvPr>
        </p:nvSpPr>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135386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CF70-526D-8115-3771-61C16C2DD9B7}"/>
              </a:ext>
            </a:extLst>
          </p:cNvPr>
          <p:cNvSpPr>
            <a:spLocks noGrp="1"/>
          </p:cNvSpPr>
          <p:nvPr>
            <p:ph type="title"/>
          </p:nvPr>
        </p:nvSpPr>
        <p:spPr/>
        <p:txBody>
          <a:bodyPr/>
          <a:lstStyle/>
          <a:p>
            <a:r>
              <a:rPr lang="en-US" dirty="0"/>
              <a:t>Dashboard in a Day using Power BI</a:t>
            </a:r>
          </a:p>
        </p:txBody>
      </p:sp>
      <p:sp>
        <p:nvSpPr>
          <p:cNvPr id="4" name="Slide Number Placeholder 4">
            <a:extLst>
              <a:ext uri="{FF2B5EF4-FFF2-40B4-BE49-F238E27FC236}">
                <a16:creationId xmlns:a16="http://schemas.microsoft.com/office/drawing/2014/main" id="{9F506E81-DA0C-0015-F27F-B216B68FAAC7}"/>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5</a:t>
            </a:fld>
            <a:endParaRPr lang="en-US" dirty="0"/>
          </a:p>
        </p:txBody>
      </p:sp>
      <p:sp>
        <p:nvSpPr>
          <p:cNvPr id="5" name="Date Placeholder 3">
            <a:extLst>
              <a:ext uri="{FF2B5EF4-FFF2-40B4-BE49-F238E27FC236}">
                <a16:creationId xmlns:a16="http://schemas.microsoft.com/office/drawing/2014/main" id="{C659E386-E467-47E9-9F50-60362D6212E3}"/>
              </a:ext>
            </a:extLst>
          </p:cNvPr>
          <p:cNvSpPr>
            <a:spLocks noGrp="1"/>
          </p:cNvSpPr>
          <p:nvPr>
            <p:ph type="dt" sz="half" idx="2"/>
          </p:nvPr>
        </p:nvSpPr>
        <p:spPr>
          <a:xfrm>
            <a:off x="8822268" y="6590785"/>
            <a:ext cx="3369733" cy="273050"/>
          </a:xfrm>
        </p:spPr>
        <p:txBody>
          <a:bodyPr/>
          <a:lstStyle/>
          <a:p>
            <a:pPr>
              <a:defRPr/>
            </a:pPr>
            <a:fld id="{740467F3-A679-4719-8B2D-29DB12980413}" type="datetime1">
              <a:rPr lang="en-US" smtClean="0"/>
              <a:t>5/18/2023</a:t>
            </a:fld>
            <a:endParaRPr lang="en-US" dirty="0"/>
          </a:p>
        </p:txBody>
      </p:sp>
      <p:pic>
        <p:nvPicPr>
          <p:cNvPr id="6" name="Picture 5">
            <a:extLst>
              <a:ext uri="{FF2B5EF4-FFF2-40B4-BE49-F238E27FC236}">
                <a16:creationId xmlns:a16="http://schemas.microsoft.com/office/drawing/2014/main" id="{45BEE7D1-5D1C-5539-D786-5CF22340D543}"/>
              </a:ext>
            </a:extLst>
          </p:cNvPr>
          <p:cNvPicPr>
            <a:picLocks noChangeAspect="1"/>
          </p:cNvPicPr>
          <p:nvPr/>
        </p:nvPicPr>
        <p:blipFill>
          <a:blip r:embed="rId2"/>
          <a:stretch>
            <a:fillRect/>
          </a:stretch>
        </p:blipFill>
        <p:spPr>
          <a:xfrm>
            <a:off x="1306831" y="680723"/>
            <a:ext cx="9213124" cy="5757737"/>
          </a:xfrm>
          <a:prstGeom prst="rect">
            <a:avLst/>
          </a:prstGeom>
          <a:ln w="6350">
            <a:solidFill>
              <a:schemeClr val="tx1"/>
            </a:solidFill>
          </a:ln>
        </p:spPr>
      </p:pic>
    </p:spTree>
    <p:extLst>
      <p:ext uri="{BB962C8B-B14F-4D97-AF65-F5344CB8AC3E}">
        <p14:creationId xmlns:p14="http://schemas.microsoft.com/office/powerpoint/2010/main" val="428595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A8B14-B128-4C26-92A1-FFD7F6BEEF88}"/>
              </a:ext>
            </a:extLst>
          </p:cNvPr>
          <p:cNvSpPr>
            <a:spLocks noGrp="1"/>
          </p:cNvSpPr>
          <p:nvPr>
            <p:ph type="title"/>
          </p:nvPr>
        </p:nvSpPr>
        <p:spPr/>
        <p:txBody>
          <a:bodyPr/>
          <a:lstStyle/>
          <a:p>
            <a:r>
              <a:rPr lang="en-US" dirty="0"/>
              <a:t>Dashboard in a Day using Power BI</a:t>
            </a:r>
          </a:p>
        </p:txBody>
      </p:sp>
      <p:sp>
        <p:nvSpPr>
          <p:cNvPr id="7" name="Slide Number Placeholder 4">
            <a:extLst>
              <a:ext uri="{FF2B5EF4-FFF2-40B4-BE49-F238E27FC236}">
                <a16:creationId xmlns:a16="http://schemas.microsoft.com/office/drawing/2014/main" id="{4B3BBECB-FB0F-460C-A608-2F0B178D800E}"/>
              </a:ext>
            </a:extLst>
          </p:cNvPr>
          <p:cNvSpPr>
            <a:spLocks noGrp="1"/>
          </p:cNvSpPr>
          <p:nvPr>
            <p:ph type="sldNum" sz="quarter" idx="4"/>
          </p:nvPr>
        </p:nvSpPr>
        <p:spPr/>
        <p:txBody>
          <a:bodyPr/>
          <a:lstStyle/>
          <a:p>
            <a:pPr>
              <a:defRPr/>
            </a:pPr>
            <a:fld id="{39BF2877-A4B3-4A8E-B91D-F86D8DF13DC8}" type="slidenum">
              <a:rPr lang="en-US" smtClean="0"/>
              <a:pPr>
                <a:defRPr/>
              </a:pPr>
              <a:t>6</a:t>
            </a:fld>
            <a:endParaRPr lang="en-US" dirty="0"/>
          </a:p>
        </p:txBody>
      </p:sp>
      <p:sp>
        <p:nvSpPr>
          <p:cNvPr id="6" name="Date Placeholder 3">
            <a:extLst>
              <a:ext uri="{FF2B5EF4-FFF2-40B4-BE49-F238E27FC236}">
                <a16:creationId xmlns:a16="http://schemas.microsoft.com/office/drawing/2014/main" id="{4A19B7F2-68AB-4070-8E1F-DB3EB6D98C34}"/>
              </a:ext>
            </a:extLst>
          </p:cNvPr>
          <p:cNvSpPr>
            <a:spLocks noGrp="1"/>
          </p:cNvSpPr>
          <p:nvPr>
            <p:ph type="dt" sz="half" idx="2"/>
          </p:nvPr>
        </p:nvSpPr>
        <p:spPr>
          <a:xfrm>
            <a:off x="8131174" y="6590787"/>
            <a:ext cx="4060825" cy="273051"/>
          </a:xfrm>
        </p:spPr>
        <p:txBody>
          <a:bodyPr/>
          <a:lstStyle/>
          <a:p>
            <a:pPr>
              <a:defRPr/>
            </a:pPr>
            <a:fld id="{740467F3-A679-4719-8B2D-29DB12980413}" type="datetime1">
              <a:rPr lang="en-US" smtClean="0"/>
              <a:pPr>
                <a:defRPr/>
              </a:pPr>
              <a:t>5/18/2023</a:t>
            </a:fld>
            <a:endParaRPr lang="en-US" dirty="0"/>
          </a:p>
        </p:txBody>
      </p:sp>
      <p:pic>
        <p:nvPicPr>
          <p:cNvPr id="9" name="Picture 8">
            <a:extLst>
              <a:ext uri="{FF2B5EF4-FFF2-40B4-BE49-F238E27FC236}">
                <a16:creationId xmlns:a16="http://schemas.microsoft.com/office/drawing/2014/main" id="{DEA2EFDD-8F34-10ED-E1E9-9991F33BDC42}"/>
              </a:ext>
            </a:extLst>
          </p:cNvPr>
          <p:cNvPicPr>
            <a:picLocks noChangeAspect="1"/>
          </p:cNvPicPr>
          <p:nvPr/>
        </p:nvPicPr>
        <p:blipFill>
          <a:blip r:embed="rId2"/>
          <a:stretch>
            <a:fillRect/>
          </a:stretch>
        </p:blipFill>
        <p:spPr>
          <a:xfrm>
            <a:off x="1253446" y="702982"/>
            <a:ext cx="9267290" cy="5792056"/>
          </a:xfrm>
          <a:prstGeom prst="rect">
            <a:avLst/>
          </a:prstGeom>
          <a:ln w="6350">
            <a:solidFill>
              <a:schemeClr val="tx1"/>
            </a:solidFill>
          </a:ln>
        </p:spPr>
      </p:pic>
    </p:spTree>
    <p:extLst>
      <p:ext uri="{BB962C8B-B14F-4D97-AF65-F5344CB8AC3E}">
        <p14:creationId xmlns:p14="http://schemas.microsoft.com/office/powerpoint/2010/main" val="1843419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5A87-3476-44AC-89C8-7DFC615F9D49}"/>
              </a:ext>
            </a:extLst>
          </p:cNvPr>
          <p:cNvSpPr>
            <a:spLocks noGrp="1"/>
          </p:cNvSpPr>
          <p:nvPr>
            <p:ph type="title"/>
          </p:nvPr>
        </p:nvSpPr>
        <p:spPr/>
        <p:txBody>
          <a:bodyPr/>
          <a:lstStyle/>
          <a:p>
            <a:r>
              <a:rPr lang="en-US" dirty="0"/>
              <a:t>Before We (Really) Get Started… Terms Often Associated with Dashboards</a:t>
            </a:r>
          </a:p>
        </p:txBody>
      </p:sp>
      <p:sp>
        <p:nvSpPr>
          <p:cNvPr id="3" name="Content Placeholder 2">
            <a:extLst>
              <a:ext uri="{FF2B5EF4-FFF2-40B4-BE49-F238E27FC236}">
                <a16:creationId xmlns:a16="http://schemas.microsoft.com/office/drawing/2014/main" id="{93107BAB-BAA9-4DFF-97A3-13D21075458B}"/>
              </a:ext>
            </a:extLst>
          </p:cNvPr>
          <p:cNvSpPr>
            <a:spLocks noGrp="1"/>
          </p:cNvSpPr>
          <p:nvPr>
            <p:ph idx="1"/>
          </p:nvPr>
        </p:nvSpPr>
        <p:spPr/>
        <p:txBody>
          <a:bodyPr>
            <a:normAutofit/>
          </a:bodyPr>
          <a:lstStyle/>
          <a:p>
            <a:pPr>
              <a:spcAft>
                <a:spcPts val="600"/>
              </a:spcAft>
            </a:pPr>
            <a:r>
              <a:rPr lang="en-US" b="1" dirty="0"/>
              <a:t>Data analytics vs Data visualization vs Data storytelling vs Visual analytics</a:t>
            </a:r>
          </a:p>
          <a:p>
            <a:pPr lvl="1">
              <a:spcAft>
                <a:spcPts val="600"/>
              </a:spcAft>
            </a:pPr>
            <a:r>
              <a:rPr lang="en-US" b="1" i="1" dirty="0"/>
              <a:t>Data analytics </a:t>
            </a:r>
            <a:r>
              <a:rPr lang="en-US" dirty="0"/>
              <a:t>involves collecting and analyzing (large) data sets with the goal of finding trends and gleaning insights</a:t>
            </a:r>
          </a:p>
          <a:p>
            <a:pPr lvl="1">
              <a:spcAft>
                <a:spcPts val="600"/>
              </a:spcAft>
            </a:pPr>
            <a:r>
              <a:rPr lang="en-US" b="1" i="1" dirty="0"/>
              <a:t>Data visualization </a:t>
            </a:r>
            <a:r>
              <a:rPr lang="en-US" dirty="0"/>
              <a:t>involves presenting data using visual representations usually in the form of charts, graphs, maps, tables and comprehensive dashboards</a:t>
            </a:r>
          </a:p>
          <a:p>
            <a:pPr lvl="1">
              <a:spcAft>
                <a:spcPts val="600"/>
              </a:spcAft>
            </a:pPr>
            <a:r>
              <a:rPr lang="en-US" b="1" i="1" dirty="0"/>
              <a:t>Data storytelling </a:t>
            </a:r>
            <a:r>
              <a:rPr lang="en-US" dirty="0"/>
              <a:t>involves conveying data not just in numbers or charts, but as a narrative that can be comprehended </a:t>
            </a:r>
          </a:p>
          <a:p>
            <a:pPr lvl="1">
              <a:spcAft>
                <a:spcPts val="600"/>
              </a:spcAft>
            </a:pPr>
            <a:r>
              <a:rPr lang="en-US" b="1" i="1" dirty="0"/>
              <a:t>Visual analytics</a:t>
            </a:r>
            <a:r>
              <a:rPr lang="en-US" b="1" dirty="0"/>
              <a:t> </a:t>
            </a:r>
            <a:r>
              <a:rPr lang="en-US" dirty="0"/>
              <a:t>involves</a:t>
            </a:r>
            <a:r>
              <a:rPr lang="en-US" b="1" dirty="0"/>
              <a:t> </a:t>
            </a:r>
            <a:r>
              <a:rPr lang="en-US" dirty="0"/>
              <a:t>the science of analytical reasoning supported by interactive visuals</a:t>
            </a:r>
            <a:endParaRPr lang="en-US" b="1" u="sng" dirty="0"/>
          </a:p>
          <a:p>
            <a:pPr lvl="1"/>
            <a:endParaRPr lang="en-US" dirty="0"/>
          </a:p>
        </p:txBody>
      </p:sp>
      <p:sp>
        <p:nvSpPr>
          <p:cNvPr id="4" name="Date Placeholder 3">
            <a:extLst>
              <a:ext uri="{FF2B5EF4-FFF2-40B4-BE49-F238E27FC236}">
                <a16:creationId xmlns:a16="http://schemas.microsoft.com/office/drawing/2014/main" id="{ED196151-ABD9-4B54-B1FC-54E4D3A68A9A}"/>
              </a:ext>
            </a:extLst>
          </p:cNvPr>
          <p:cNvSpPr>
            <a:spLocks noGrp="1"/>
          </p:cNvSpPr>
          <p:nvPr>
            <p:ph type="dt" sz="half" idx="2"/>
          </p:nvPr>
        </p:nvSpPr>
        <p:spPr>
          <a:xfrm>
            <a:off x="9864694" y="6604344"/>
            <a:ext cx="2327305" cy="255959"/>
          </a:xfrm>
        </p:spPr>
        <p:txBody>
          <a:bodyPr/>
          <a:lstStyle/>
          <a:p>
            <a:pPr>
              <a:defRPr/>
            </a:pPr>
            <a:fld id="{740467F3-A679-4719-8B2D-29DB12980413}" type="datetime1">
              <a:rPr lang="en-US" smtClean="0"/>
              <a:t>5/18/2023</a:t>
            </a:fld>
            <a:endParaRPr lang="en-US" dirty="0"/>
          </a:p>
        </p:txBody>
      </p:sp>
      <p:sp>
        <p:nvSpPr>
          <p:cNvPr id="5" name="Slide Number Placeholder 4">
            <a:extLst>
              <a:ext uri="{FF2B5EF4-FFF2-40B4-BE49-F238E27FC236}">
                <a16:creationId xmlns:a16="http://schemas.microsoft.com/office/drawing/2014/main" id="{52617086-A042-4141-80FA-3A290A55BB4D}"/>
              </a:ext>
            </a:extLst>
          </p:cNvPr>
          <p:cNvSpPr>
            <a:spLocks noGrp="1"/>
          </p:cNvSpPr>
          <p:nvPr>
            <p:ph type="sldNum" sz="quarter" idx="4"/>
          </p:nvPr>
        </p:nvSpPr>
        <p:spPr/>
        <p:txBody>
          <a:bodyPr/>
          <a:lstStyle/>
          <a:p>
            <a:pPr>
              <a:defRPr/>
            </a:pPr>
            <a:fld id="{39BF2877-A4B3-4A8E-B91D-F86D8DF13DC8}" type="slidenum">
              <a:rPr lang="en-US" smtClean="0"/>
              <a:pPr>
                <a:defRPr/>
              </a:pPr>
              <a:t>7</a:t>
            </a:fld>
            <a:endParaRPr lang="en-US" dirty="0"/>
          </a:p>
        </p:txBody>
      </p:sp>
    </p:spTree>
    <p:extLst>
      <p:ext uri="{BB962C8B-B14F-4D97-AF65-F5344CB8AC3E}">
        <p14:creationId xmlns:p14="http://schemas.microsoft.com/office/powerpoint/2010/main" val="134210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6FD0-7562-48C0-8B6C-C9ED06BA4746}"/>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074F99FB-99CA-446B-A67B-3EF8705AC064}"/>
              </a:ext>
            </a:extLst>
          </p:cNvPr>
          <p:cNvSpPr>
            <a:spLocks noGrp="1"/>
          </p:cNvSpPr>
          <p:nvPr>
            <p:ph idx="1"/>
          </p:nvPr>
        </p:nvSpPr>
        <p:spPr/>
        <p:txBody>
          <a:bodyPr/>
          <a:lstStyle/>
          <a:p>
            <a:pPr algn="l"/>
            <a:r>
              <a:rPr lang="en-US" sz="2800" b="1" dirty="0">
                <a:solidFill>
                  <a:srgbClr val="181818"/>
                </a:solidFill>
                <a:latin typeface="Calibri" panose="020F0502020204030204" pitchFamily="34" charset="0"/>
              </a:rPr>
              <a:t>Microsoft Power Platform </a:t>
            </a:r>
            <a:r>
              <a:rPr lang="en-US" sz="2800" dirty="0">
                <a:solidFill>
                  <a:srgbClr val="181818"/>
                </a:solidFill>
                <a:latin typeface="Calibri" panose="020F0502020204030204" pitchFamily="34" charset="0"/>
              </a:rPr>
              <a:t>- </a:t>
            </a:r>
            <a:r>
              <a:rPr lang="en-US" sz="2800" dirty="0">
                <a:latin typeface="Calibri" panose="020F0502020204030204" pitchFamily="34" charset="0"/>
              </a:rPr>
              <a:t>The low-code platform that spans Office 365, Azure, Dynamics 365, and standalone applications</a:t>
            </a:r>
            <a:endParaRPr lang="en-US" sz="2800" dirty="0"/>
          </a:p>
        </p:txBody>
      </p:sp>
      <p:pic>
        <p:nvPicPr>
          <p:cNvPr id="5" name="Picture 4">
            <a:extLst>
              <a:ext uri="{FF2B5EF4-FFF2-40B4-BE49-F238E27FC236}">
                <a16:creationId xmlns:a16="http://schemas.microsoft.com/office/drawing/2014/main" id="{B5C70DBA-9BC5-4AA2-8F55-70178A5126D7}"/>
              </a:ext>
            </a:extLst>
          </p:cNvPr>
          <p:cNvPicPr>
            <a:picLocks noChangeAspect="1"/>
          </p:cNvPicPr>
          <p:nvPr/>
        </p:nvPicPr>
        <p:blipFill>
          <a:blip r:embed="rId3"/>
          <a:stretch>
            <a:fillRect/>
          </a:stretch>
        </p:blipFill>
        <p:spPr>
          <a:xfrm>
            <a:off x="1917112" y="2469941"/>
            <a:ext cx="8648391" cy="3303541"/>
          </a:xfrm>
          <a:prstGeom prst="rect">
            <a:avLst/>
          </a:prstGeom>
        </p:spPr>
      </p:pic>
      <p:sp>
        <p:nvSpPr>
          <p:cNvPr id="7" name="TextBox 6">
            <a:extLst>
              <a:ext uri="{FF2B5EF4-FFF2-40B4-BE49-F238E27FC236}">
                <a16:creationId xmlns:a16="http://schemas.microsoft.com/office/drawing/2014/main" id="{BF8E5A90-ACA9-4C38-9130-843882EB180C}"/>
              </a:ext>
            </a:extLst>
          </p:cNvPr>
          <p:cNvSpPr txBox="1"/>
          <p:nvPr/>
        </p:nvSpPr>
        <p:spPr>
          <a:xfrm>
            <a:off x="3775444" y="6358124"/>
            <a:ext cx="4641112" cy="246221"/>
          </a:xfrm>
          <a:prstGeom prst="rect">
            <a:avLst/>
          </a:prstGeom>
          <a:noFill/>
        </p:spPr>
        <p:txBody>
          <a:bodyPr wrap="square">
            <a:spAutoFit/>
          </a:bodyPr>
          <a:lstStyle/>
          <a:p>
            <a:pPr algn="ctr"/>
            <a:r>
              <a:rPr lang="en-US" sz="1000" b="1" dirty="0"/>
              <a:t>Source:</a:t>
            </a:r>
            <a:r>
              <a:rPr lang="en-US" sz="1000" dirty="0"/>
              <a:t> </a:t>
            </a:r>
            <a:r>
              <a:rPr lang="en-US" sz="1000" dirty="0">
                <a:hlinkClick r:id="rId4"/>
              </a:rPr>
              <a:t>https://powerplatform.microsoft.com/en-us/</a:t>
            </a:r>
            <a:r>
              <a:rPr lang="en-US" sz="1000" dirty="0"/>
              <a:t> </a:t>
            </a:r>
          </a:p>
        </p:txBody>
      </p:sp>
      <p:sp>
        <p:nvSpPr>
          <p:cNvPr id="8" name="Slide Number Placeholder 4">
            <a:extLst>
              <a:ext uri="{FF2B5EF4-FFF2-40B4-BE49-F238E27FC236}">
                <a16:creationId xmlns:a16="http://schemas.microsoft.com/office/drawing/2014/main" id="{504ACF14-70F8-47D2-B34C-A15F6837E91E}"/>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8</a:t>
            </a:fld>
            <a:endParaRPr lang="en-US" dirty="0"/>
          </a:p>
        </p:txBody>
      </p:sp>
      <p:sp>
        <p:nvSpPr>
          <p:cNvPr id="9" name="Date Placeholder 3">
            <a:extLst>
              <a:ext uri="{FF2B5EF4-FFF2-40B4-BE49-F238E27FC236}">
                <a16:creationId xmlns:a16="http://schemas.microsoft.com/office/drawing/2014/main" id="{7B31B27F-64AF-4339-BC9E-A90285E63290}"/>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2799973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DE4A3-3339-4D8C-96F2-7EFD0B22E695}"/>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rPr>
              <a:t>Power BI Overview and Demo</a:t>
            </a:r>
            <a:endParaRPr lang="en-US" dirty="0"/>
          </a:p>
        </p:txBody>
      </p:sp>
      <p:sp>
        <p:nvSpPr>
          <p:cNvPr id="3" name="Content Placeholder 2">
            <a:extLst>
              <a:ext uri="{FF2B5EF4-FFF2-40B4-BE49-F238E27FC236}">
                <a16:creationId xmlns:a16="http://schemas.microsoft.com/office/drawing/2014/main" id="{7122A8A9-FE9B-44B6-AEB8-5F716F694EDD}"/>
              </a:ext>
            </a:extLst>
          </p:cNvPr>
          <p:cNvSpPr>
            <a:spLocks noGrp="1"/>
          </p:cNvSpPr>
          <p:nvPr>
            <p:ph idx="1"/>
          </p:nvPr>
        </p:nvSpPr>
        <p:spPr/>
        <p:txBody>
          <a:bodyPr/>
          <a:lstStyle/>
          <a:p>
            <a:r>
              <a:rPr lang="en-US" dirty="0"/>
              <a:t>Power BI</a:t>
            </a:r>
          </a:p>
        </p:txBody>
      </p:sp>
      <p:grpSp>
        <p:nvGrpSpPr>
          <p:cNvPr id="4" name="Group 3" descr="Power BI desktop and data connectors screen captures. &#10;All Data - Break down data silos and enrich your data with intelligence">
            <a:extLst>
              <a:ext uri="{FF2B5EF4-FFF2-40B4-BE49-F238E27FC236}">
                <a16:creationId xmlns:a16="http://schemas.microsoft.com/office/drawing/2014/main" id="{43F06599-7CFA-47E0-85E0-73FED05D0BC3}"/>
              </a:ext>
            </a:extLst>
          </p:cNvPr>
          <p:cNvGrpSpPr/>
          <p:nvPr/>
        </p:nvGrpSpPr>
        <p:grpSpPr>
          <a:xfrm>
            <a:off x="959271" y="1521737"/>
            <a:ext cx="3040692" cy="2932393"/>
            <a:chOff x="367611" y="2086453"/>
            <a:chExt cx="3620474" cy="3491525"/>
          </a:xfrm>
        </p:grpSpPr>
        <p:sp>
          <p:nvSpPr>
            <p:cNvPr id="5" name="TextBox 4">
              <a:extLst>
                <a:ext uri="{FF2B5EF4-FFF2-40B4-BE49-F238E27FC236}">
                  <a16:creationId xmlns:a16="http://schemas.microsoft.com/office/drawing/2014/main" id="{327B025F-5455-4F36-825E-4F1E4908BDAC}"/>
                </a:ext>
              </a:extLst>
            </p:cNvPr>
            <p:cNvSpPr txBox="1"/>
            <p:nvPr/>
          </p:nvSpPr>
          <p:spPr>
            <a:xfrm>
              <a:off x="957061" y="4808408"/>
              <a:ext cx="2495752" cy="769570"/>
            </a:xfrm>
            <a:prstGeom prst="rect">
              <a:avLst/>
            </a:prstGeom>
            <a:noFill/>
          </p:spPr>
          <p:txBody>
            <a:bodyPr wrap="square" lIns="0" tIns="0" rIns="0" bIns="0" rtlCol="0" anchor="t">
              <a:spAutoFit/>
            </a:bodyPr>
            <a:lstStyle/>
            <a:p>
              <a:pPr algn="ctr" defTabSz="274313">
                <a:defRPr/>
              </a:pPr>
              <a:r>
                <a:rPr lang="en-US" sz="1400">
                  <a:solidFill>
                    <a:srgbClr val="000000"/>
                  </a:solidFill>
                  <a:latin typeface="Segoe UI"/>
                  <a:cs typeface="Segoe UI" panose="020B0502040204020203" pitchFamily="34" charset="0"/>
                </a:rPr>
                <a:t>Break down data silos and enrich your data with intelligence  </a:t>
              </a:r>
            </a:p>
          </p:txBody>
        </p:sp>
        <p:sp>
          <p:nvSpPr>
            <p:cNvPr id="6" name="TextBox 5">
              <a:extLst>
                <a:ext uri="{FF2B5EF4-FFF2-40B4-BE49-F238E27FC236}">
                  <a16:creationId xmlns:a16="http://schemas.microsoft.com/office/drawing/2014/main" id="{E1CD7F96-96EC-410A-BB5C-4BDF590B749E}"/>
                </a:ext>
              </a:extLst>
            </p:cNvPr>
            <p:cNvSpPr txBox="1"/>
            <p:nvPr/>
          </p:nvSpPr>
          <p:spPr>
            <a:xfrm>
              <a:off x="747664" y="4459238"/>
              <a:ext cx="2963737" cy="256524"/>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All Data</a:t>
              </a:r>
            </a:p>
          </p:txBody>
        </p:sp>
        <p:grpSp>
          <p:nvGrpSpPr>
            <p:cNvPr id="7" name="Group 6">
              <a:extLst>
                <a:ext uri="{FF2B5EF4-FFF2-40B4-BE49-F238E27FC236}">
                  <a16:creationId xmlns:a16="http://schemas.microsoft.com/office/drawing/2014/main" id="{7EEAA583-45D2-403E-9629-48F84AE64F04}"/>
                </a:ext>
              </a:extLst>
            </p:cNvPr>
            <p:cNvGrpSpPr/>
            <p:nvPr/>
          </p:nvGrpSpPr>
          <p:grpSpPr>
            <a:xfrm>
              <a:off x="537073" y="2368009"/>
              <a:ext cx="2422915" cy="1409957"/>
              <a:chOff x="3408425" y="-2732131"/>
              <a:chExt cx="2422915" cy="1409957"/>
            </a:xfrm>
          </p:grpSpPr>
          <p:pic>
            <p:nvPicPr>
              <p:cNvPr id="23" name="Picture 22">
                <a:extLst>
                  <a:ext uri="{FF2B5EF4-FFF2-40B4-BE49-F238E27FC236}">
                    <a16:creationId xmlns:a16="http://schemas.microsoft.com/office/drawing/2014/main" id="{151D1522-D578-4618-A745-FAA66ED10EEB}"/>
                  </a:ext>
                </a:extLst>
              </p:cNvPr>
              <p:cNvPicPr>
                <a:picLocks noChangeAspect="1"/>
              </p:cNvPicPr>
              <p:nvPr/>
            </p:nvPicPr>
            <p:blipFill>
              <a:blip r:embed="rId3"/>
              <a:stretch>
                <a:fillRect/>
              </a:stretch>
            </p:blipFill>
            <p:spPr>
              <a:xfrm>
                <a:off x="3498588" y="-2644309"/>
                <a:ext cx="2223289" cy="1255669"/>
              </a:xfrm>
              <a:prstGeom prst="rect">
                <a:avLst/>
              </a:prstGeom>
            </p:spPr>
          </p:pic>
          <p:pic>
            <p:nvPicPr>
              <p:cNvPr id="24" name="Picture 29" descr="A close up of a screen&#10;&#10;Description automatically generated">
                <a:extLst>
                  <a:ext uri="{FF2B5EF4-FFF2-40B4-BE49-F238E27FC236}">
                    <a16:creationId xmlns:a16="http://schemas.microsoft.com/office/drawing/2014/main" id="{467FC266-A905-4436-949B-502B889430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08425" y="-2732131"/>
                <a:ext cx="2422915" cy="1409957"/>
              </a:xfrm>
              <a:prstGeom prst="rect">
                <a:avLst/>
              </a:prstGeom>
              <a:effectLst>
                <a:outerShdw blurRad="292100" dist="38100" dir="5400000" sx="102000" sy="102000" algn="t" rotWithShape="0">
                  <a:prstClr val="black">
                    <a:alpha val="22000"/>
                  </a:prstClr>
                </a:outerShdw>
              </a:effectLst>
            </p:spPr>
          </p:pic>
        </p:grpSp>
        <p:grpSp>
          <p:nvGrpSpPr>
            <p:cNvPr id="8" name="Group 7">
              <a:extLst>
                <a:ext uri="{FF2B5EF4-FFF2-40B4-BE49-F238E27FC236}">
                  <a16:creationId xmlns:a16="http://schemas.microsoft.com/office/drawing/2014/main" id="{5B0246E5-48CD-4C99-9003-06A5B82FDB77}"/>
                </a:ext>
              </a:extLst>
            </p:cNvPr>
            <p:cNvGrpSpPr/>
            <p:nvPr/>
          </p:nvGrpSpPr>
          <p:grpSpPr>
            <a:xfrm>
              <a:off x="367611" y="2086453"/>
              <a:ext cx="2534105" cy="1624609"/>
              <a:chOff x="4292371" y="2886693"/>
              <a:chExt cx="3603761" cy="2112715"/>
            </a:xfrm>
          </p:grpSpPr>
          <p:grpSp>
            <p:nvGrpSpPr>
              <p:cNvPr id="19" name="Group 18">
                <a:extLst>
                  <a:ext uri="{FF2B5EF4-FFF2-40B4-BE49-F238E27FC236}">
                    <a16:creationId xmlns:a16="http://schemas.microsoft.com/office/drawing/2014/main" id="{556B60AC-2CF1-4E4A-B7CE-E77727830565}"/>
                  </a:ext>
                </a:extLst>
              </p:cNvPr>
              <p:cNvGrpSpPr/>
              <p:nvPr/>
            </p:nvGrpSpPr>
            <p:grpSpPr>
              <a:xfrm>
                <a:off x="4292371" y="2886693"/>
                <a:ext cx="3603761" cy="2112715"/>
                <a:chOff x="4541253" y="2032370"/>
                <a:chExt cx="4316998" cy="2530852"/>
              </a:xfrm>
            </p:grpSpPr>
            <p:pic>
              <p:nvPicPr>
                <p:cNvPr id="21" name="Picture 29" descr="A close up of a screen&#10;&#10;Description automatically generated">
                  <a:extLst>
                    <a:ext uri="{FF2B5EF4-FFF2-40B4-BE49-F238E27FC236}">
                      <a16:creationId xmlns:a16="http://schemas.microsoft.com/office/drawing/2014/main" id="{99439382-FF12-4BF5-88BE-6E44765D49A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22" name="Picture 29" descr="A close up of a screen&#10;&#10;Description automatically generated">
                  <a:extLst>
                    <a:ext uri="{FF2B5EF4-FFF2-40B4-BE49-F238E27FC236}">
                      <a16:creationId xmlns:a16="http://schemas.microsoft.com/office/drawing/2014/main" id="{7E8255A8-A8BA-4843-829E-B591B3D403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1253" y="2095046"/>
                  <a:ext cx="4312812" cy="2468176"/>
                </a:xfrm>
                <a:prstGeom prst="rect">
                  <a:avLst/>
                </a:prstGeom>
                <a:effectLst>
                  <a:outerShdw blurRad="292100" dist="38100" dir="5400000" sx="102000" sy="102000" algn="t" rotWithShape="0">
                    <a:prstClr val="black">
                      <a:alpha val="22000"/>
                    </a:prstClr>
                  </a:outerShdw>
                </a:effectLst>
              </p:spPr>
            </p:pic>
          </p:grpSp>
          <p:pic>
            <p:nvPicPr>
              <p:cNvPr id="20" name="Picture 19">
                <a:extLst>
                  <a:ext uri="{FF2B5EF4-FFF2-40B4-BE49-F238E27FC236}">
                    <a16:creationId xmlns:a16="http://schemas.microsoft.com/office/drawing/2014/main" id="{DB0DACCA-6E63-4741-AF1A-7DD44F84A50E}"/>
                  </a:ext>
                </a:extLst>
              </p:cNvPr>
              <p:cNvPicPr>
                <a:picLocks noChangeAspect="1"/>
              </p:cNvPicPr>
              <p:nvPr/>
            </p:nvPicPr>
            <p:blipFill>
              <a:blip r:embed="rId5"/>
              <a:stretch>
                <a:fillRect/>
              </a:stretch>
            </p:blipFill>
            <p:spPr>
              <a:xfrm>
                <a:off x="4449432" y="3102317"/>
                <a:ext cx="3268674" cy="1813403"/>
              </a:xfrm>
              <a:prstGeom prst="rect">
                <a:avLst/>
              </a:prstGeom>
            </p:spPr>
          </p:pic>
        </p:grpSp>
        <p:grpSp>
          <p:nvGrpSpPr>
            <p:cNvPr id="9" name="Group 8">
              <a:extLst>
                <a:ext uri="{FF2B5EF4-FFF2-40B4-BE49-F238E27FC236}">
                  <a16:creationId xmlns:a16="http://schemas.microsoft.com/office/drawing/2014/main" id="{8961CBD2-B3BA-4655-91C5-84AEAA1F35AB}"/>
                </a:ext>
              </a:extLst>
            </p:cNvPr>
            <p:cNvGrpSpPr/>
            <p:nvPr/>
          </p:nvGrpSpPr>
          <p:grpSpPr>
            <a:xfrm>
              <a:off x="1861578" y="2448607"/>
              <a:ext cx="2126507" cy="1409957"/>
              <a:chOff x="595086" y="2771399"/>
              <a:chExt cx="3600267" cy="2175688"/>
            </a:xfrm>
          </p:grpSpPr>
          <p:grpSp>
            <p:nvGrpSpPr>
              <p:cNvPr id="15" name="Group 14">
                <a:extLst>
                  <a:ext uri="{FF2B5EF4-FFF2-40B4-BE49-F238E27FC236}">
                    <a16:creationId xmlns:a16="http://schemas.microsoft.com/office/drawing/2014/main" id="{0037D060-161F-401F-B03D-51E7D0907B50}"/>
                  </a:ext>
                </a:extLst>
              </p:cNvPr>
              <p:cNvGrpSpPr/>
              <p:nvPr/>
            </p:nvGrpSpPr>
            <p:grpSpPr>
              <a:xfrm>
                <a:off x="595086" y="2771399"/>
                <a:ext cx="3600267" cy="2175688"/>
                <a:chOff x="4545439" y="1894258"/>
                <a:chExt cx="4312812" cy="2606288"/>
              </a:xfrm>
            </p:grpSpPr>
            <p:pic>
              <p:nvPicPr>
                <p:cNvPr id="17" name="Picture 29" descr="A close up of a screen&#10;&#10;Description automatically generated">
                  <a:extLst>
                    <a:ext uri="{FF2B5EF4-FFF2-40B4-BE49-F238E27FC236}">
                      <a16:creationId xmlns:a16="http://schemas.microsoft.com/office/drawing/2014/main" id="{C7D9A72F-1EFA-4E87-B63E-9A09934A9A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18" name="Picture 29" descr="A close up of a screen&#10;&#10;Description automatically generated">
                  <a:extLst>
                    <a:ext uri="{FF2B5EF4-FFF2-40B4-BE49-F238E27FC236}">
                      <a16:creationId xmlns:a16="http://schemas.microsoft.com/office/drawing/2014/main" id="{662B1912-BA04-4E1E-873C-7BB9B8D5AFF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16" name="Picture 15">
                <a:extLst>
                  <a:ext uri="{FF2B5EF4-FFF2-40B4-BE49-F238E27FC236}">
                    <a16:creationId xmlns:a16="http://schemas.microsoft.com/office/drawing/2014/main" id="{329A52D7-6718-4400-97EF-E858E4A64C43}"/>
                  </a:ext>
                </a:extLst>
              </p:cNvPr>
              <p:cNvPicPr>
                <a:picLocks noChangeAspect="1"/>
              </p:cNvPicPr>
              <p:nvPr/>
            </p:nvPicPr>
            <p:blipFill rotWithShape="1">
              <a:blip r:embed="rId6"/>
              <a:srcRect r="24551"/>
              <a:stretch/>
            </p:blipFill>
            <p:spPr>
              <a:xfrm>
                <a:off x="766038" y="2934278"/>
                <a:ext cx="3254335" cy="1857231"/>
              </a:xfrm>
              <a:prstGeom prst="rect">
                <a:avLst/>
              </a:prstGeom>
            </p:spPr>
          </p:pic>
        </p:grpSp>
        <p:grpSp>
          <p:nvGrpSpPr>
            <p:cNvPr id="10" name="Group 9">
              <a:extLst>
                <a:ext uri="{FF2B5EF4-FFF2-40B4-BE49-F238E27FC236}">
                  <a16:creationId xmlns:a16="http://schemas.microsoft.com/office/drawing/2014/main" id="{6B5ED136-E5FA-4311-BBB2-A430418B281E}"/>
                </a:ext>
              </a:extLst>
            </p:cNvPr>
            <p:cNvGrpSpPr/>
            <p:nvPr/>
          </p:nvGrpSpPr>
          <p:grpSpPr>
            <a:xfrm>
              <a:off x="622446" y="2805356"/>
              <a:ext cx="2517867" cy="1542485"/>
              <a:chOff x="719045" y="2588313"/>
              <a:chExt cx="2814747" cy="1738371"/>
            </a:xfrm>
          </p:grpSpPr>
          <p:grpSp>
            <p:nvGrpSpPr>
              <p:cNvPr id="11" name="Group 10">
                <a:extLst>
                  <a:ext uri="{FF2B5EF4-FFF2-40B4-BE49-F238E27FC236}">
                    <a16:creationId xmlns:a16="http://schemas.microsoft.com/office/drawing/2014/main" id="{4E6DB2E6-5A98-4C77-A0EE-A0091470F5A8}"/>
                  </a:ext>
                </a:extLst>
              </p:cNvPr>
              <p:cNvGrpSpPr/>
              <p:nvPr/>
            </p:nvGrpSpPr>
            <p:grpSpPr>
              <a:xfrm>
                <a:off x="719045" y="2588313"/>
                <a:ext cx="2814747" cy="1738371"/>
                <a:chOff x="1306009" y="2507769"/>
                <a:chExt cx="4736598" cy="2908436"/>
              </a:xfrm>
            </p:grpSpPr>
            <p:pic>
              <p:nvPicPr>
                <p:cNvPr id="13" name="Picture 2">
                  <a:extLst>
                    <a:ext uri="{FF2B5EF4-FFF2-40B4-BE49-F238E27FC236}">
                      <a16:creationId xmlns:a16="http://schemas.microsoft.com/office/drawing/2014/main" id="{8D550F1D-6EFB-48DD-AD46-8C0AEA6F11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6009" y="2507769"/>
                  <a:ext cx="4736598" cy="290843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4A50DB2-1CC2-4B34-9CE7-60E54FB5A1AF}"/>
                    </a:ext>
                  </a:extLst>
                </p:cNvPr>
                <p:cNvSpPr/>
                <p:nvPr/>
              </p:nvSpPr>
              <p:spPr bwMode="auto">
                <a:xfrm>
                  <a:off x="1937380" y="3464805"/>
                  <a:ext cx="3544524" cy="1597196"/>
                </a:xfrm>
                <a:prstGeom prst="rect">
                  <a:avLst/>
                </a:prstGeom>
                <a:solidFill>
                  <a:srgbClr val="FAFA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a:solidFill>
                      <a:srgbClr val="000000"/>
                    </a:solidFill>
                    <a:latin typeface="Segoe UI"/>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669A9C96-6F0A-49A9-9689-DC7903D13694}"/>
                  </a:ext>
                </a:extLst>
              </p:cNvPr>
              <p:cNvPicPr>
                <a:picLocks noChangeAspect="1"/>
              </p:cNvPicPr>
              <p:nvPr/>
            </p:nvPicPr>
            <p:blipFill>
              <a:blip r:embed="rId8"/>
              <a:stretch>
                <a:fillRect/>
              </a:stretch>
            </p:blipFill>
            <p:spPr>
              <a:xfrm>
                <a:off x="1093117" y="2822179"/>
                <a:ext cx="2109399" cy="1115665"/>
              </a:xfrm>
              <a:prstGeom prst="rect">
                <a:avLst/>
              </a:prstGeom>
            </p:spPr>
          </p:pic>
        </p:grpSp>
      </p:grpSp>
      <p:grpSp>
        <p:nvGrpSpPr>
          <p:cNvPr id="25" name="Group 24" descr="Screen capture of a mobile report and Power BI desktop report. In the reports there are colorful data visualizations to illustrate data driven decision support enablement by Power BI. ">
            <a:extLst>
              <a:ext uri="{FF2B5EF4-FFF2-40B4-BE49-F238E27FC236}">
                <a16:creationId xmlns:a16="http://schemas.microsoft.com/office/drawing/2014/main" id="{6AF4429E-5FCF-4FC7-9F90-8E40293EABD4}"/>
              </a:ext>
            </a:extLst>
          </p:cNvPr>
          <p:cNvGrpSpPr/>
          <p:nvPr/>
        </p:nvGrpSpPr>
        <p:grpSpPr>
          <a:xfrm>
            <a:off x="4848576" y="1268829"/>
            <a:ext cx="3294259" cy="3305001"/>
            <a:chOff x="4121837" y="1807108"/>
            <a:chExt cx="3712811" cy="3724916"/>
          </a:xfrm>
        </p:grpSpPr>
        <p:sp>
          <p:nvSpPr>
            <p:cNvPr id="26" name="TextBox 25">
              <a:extLst>
                <a:ext uri="{FF2B5EF4-FFF2-40B4-BE49-F238E27FC236}">
                  <a16:creationId xmlns:a16="http://schemas.microsoft.com/office/drawing/2014/main" id="{C366E6D8-A9E6-41F0-A4C8-BB1EDCDB5A49}"/>
                </a:ext>
              </a:extLst>
            </p:cNvPr>
            <p:cNvSpPr txBox="1"/>
            <p:nvPr/>
          </p:nvSpPr>
          <p:spPr>
            <a:xfrm>
              <a:off x="4535239" y="4560758"/>
              <a:ext cx="3002642" cy="971266"/>
            </a:xfrm>
            <a:prstGeom prst="rect">
              <a:avLst/>
            </a:prstGeom>
            <a:noFill/>
            <a:ln>
              <a:noFill/>
            </a:ln>
          </p:spPr>
          <p:txBody>
            <a:bodyPr wrap="square" lIns="0" tIns="0" rIns="0" bIns="0" rtlCol="0" anchor="t" anchorCtr="0">
              <a:spAutoFit/>
            </a:bodyPr>
            <a:lstStyle/>
            <a:p>
              <a:pPr algn="ctr" defTabSz="274313">
                <a:defRPr/>
              </a:pPr>
              <a:r>
                <a:rPr lang="en-US" sz="1400">
                  <a:solidFill>
                    <a:srgbClr val="000000"/>
                  </a:solidFill>
                  <a:latin typeface="Segoe UI"/>
                  <a:cs typeface="Segoe UI" panose="020B0502040204020203" pitchFamily="34" charset="0"/>
                </a:rPr>
                <a:t>Create rich-interactive</a:t>
              </a:r>
              <a:br>
                <a:rPr lang="en-US" sz="1400">
                  <a:solidFill>
                    <a:srgbClr val="000000"/>
                  </a:solidFill>
                  <a:latin typeface="Segoe UI"/>
                  <a:cs typeface="Segoe UI" panose="020B0502040204020203" pitchFamily="34" charset="0"/>
                </a:rPr>
              </a:br>
              <a:r>
                <a:rPr lang="en-US" sz="1400">
                  <a:solidFill>
                    <a:srgbClr val="000000"/>
                  </a:solidFill>
                  <a:latin typeface="Segoe UI"/>
                  <a:cs typeface="Segoe UI" panose="020B0502040204020203" pitchFamily="34" charset="0"/>
                </a:rPr>
                <a:t> data experiences with</a:t>
              </a:r>
              <a:r>
                <a:rPr lang="en-US" sz="1400">
                  <a:solidFill>
                    <a:srgbClr val="000000"/>
                  </a:solidFill>
                  <a:latin typeface="Segoe UI"/>
                </a:rPr>
                <a:t> </a:t>
              </a:r>
              <a:br>
                <a:rPr lang="en-US" sz="1400">
                  <a:solidFill>
                    <a:srgbClr val="000000"/>
                  </a:solidFill>
                  <a:latin typeface="Segoe UI"/>
                </a:rPr>
              </a:br>
              <a:r>
                <a:rPr lang="en-US" sz="1400">
                  <a:solidFill>
                    <a:srgbClr val="000000"/>
                  </a:solidFill>
                  <a:latin typeface="Segoe UI"/>
                </a:rPr>
                <a:t>AI infused insights</a:t>
              </a:r>
            </a:p>
            <a:p>
              <a:pPr algn="ctr" defTabSz="274313">
                <a:defRPr/>
              </a:pPr>
              <a:endParaRPr lang="en-US" sz="1400">
                <a:solidFill>
                  <a:srgbClr val="000000"/>
                </a:soli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17E3EB92-351A-46D3-9FBF-C592A03D9C0A}"/>
                </a:ext>
              </a:extLst>
            </p:cNvPr>
            <p:cNvSpPr txBox="1"/>
            <p:nvPr/>
          </p:nvSpPr>
          <p:spPr>
            <a:xfrm>
              <a:off x="4374676" y="4218590"/>
              <a:ext cx="3399728" cy="242817"/>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For Everyone</a:t>
              </a:r>
            </a:p>
          </p:txBody>
        </p:sp>
        <p:pic>
          <p:nvPicPr>
            <p:cNvPr id="28" name="Picture 27" descr="A screenshot of a computer&#10;&#10;Description automatically generated">
              <a:extLst>
                <a:ext uri="{FF2B5EF4-FFF2-40B4-BE49-F238E27FC236}">
                  <a16:creationId xmlns:a16="http://schemas.microsoft.com/office/drawing/2014/main" id="{68B0EA95-B938-465B-B7D1-8267E855AF86}"/>
                </a:ext>
              </a:extLst>
            </p:cNvPr>
            <p:cNvPicPr>
              <a:picLocks noChangeAspect="1"/>
            </p:cNvPicPr>
            <p:nvPr/>
          </p:nvPicPr>
          <p:blipFill rotWithShape="1">
            <a:blip r:embed="rId9">
              <a:extLst>
                <a:ext uri="{28A0092B-C50C-407E-A947-70E740481C1C}">
                  <a14:useLocalDpi xmlns:a14="http://schemas.microsoft.com/office/drawing/2010/main" val="0"/>
                </a:ext>
              </a:extLst>
            </a:blip>
            <a:srcRect t="3135"/>
            <a:stretch/>
          </p:blipFill>
          <p:spPr>
            <a:xfrm>
              <a:off x="4535673" y="2083784"/>
              <a:ext cx="2726477" cy="1647140"/>
            </a:xfrm>
            <a:prstGeom prst="rect">
              <a:avLst/>
            </a:prstGeom>
          </p:spPr>
        </p:pic>
        <p:pic>
          <p:nvPicPr>
            <p:cNvPr id="29" name="Picture 2">
              <a:extLst>
                <a:ext uri="{FF2B5EF4-FFF2-40B4-BE49-F238E27FC236}">
                  <a16:creationId xmlns:a16="http://schemas.microsoft.com/office/drawing/2014/main" id="{AE7EAF2F-09A4-418A-89D2-585EF0C2B0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837" y="1807108"/>
              <a:ext cx="3538074" cy="222262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5BC41ED3-EB4C-4AA6-8527-4DB6CC36148E}"/>
                </a:ext>
              </a:extLst>
            </p:cNvPr>
            <p:cNvGrpSpPr/>
            <p:nvPr/>
          </p:nvGrpSpPr>
          <p:grpSpPr>
            <a:xfrm>
              <a:off x="6664509" y="2041977"/>
              <a:ext cx="1170139" cy="1942815"/>
              <a:chOff x="6664509" y="2289627"/>
              <a:chExt cx="1170139" cy="1942815"/>
            </a:xfrm>
          </p:grpSpPr>
          <p:grpSp>
            <p:nvGrpSpPr>
              <p:cNvPr id="31" name="Group 30">
                <a:extLst>
                  <a:ext uri="{FF2B5EF4-FFF2-40B4-BE49-F238E27FC236}">
                    <a16:creationId xmlns:a16="http://schemas.microsoft.com/office/drawing/2014/main" id="{9B7BAA1C-AB2C-44D4-9A67-584C7EFDD1A2}"/>
                  </a:ext>
                </a:extLst>
              </p:cNvPr>
              <p:cNvGrpSpPr/>
              <p:nvPr/>
            </p:nvGrpSpPr>
            <p:grpSpPr>
              <a:xfrm>
                <a:off x="6752042" y="2324575"/>
                <a:ext cx="1003557" cy="1883217"/>
                <a:chOff x="4025900" y="1946275"/>
                <a:chExt cx="2203450" cy="4402138"/>
              </a:xfrm>
            </p:grpSpPr>
            <p:sp>
              <p:nvSpPr>
                <p:cNvPr id="33" name="AutoShape 3">
                  <a:extLst>
                    <a:ext uri="{FF2B5EF4-FFF2-40B4-BE49-F238E27FC236}">
                      <a16:creationId xmlns:a16="http://schemas.microsoft.com/office/drawing/2014/main" id="{E8B8AB41-62D9-49F5-8196-83CD17000660}"/>
                    </a:ext>
                  </a:extLst>
                </p:cNvPr>
                <p:cNvSpPr>
                  <a:spLocks noChangeAspect="1" noChangeArrowheads="1" noTextEdit="1"/>
                </p:cNvSpPr>
                <p:nvPr/>
              </p:nvSpPr>
              <p:spPr bwMode="auto">
                <a:xfrm>
                  <a:off x="4025900" y="1946275"/>
                  <a:ext cx="2203450"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44">
                    <a:defRPr/>
                  </a:pPr>
                  <a:endParaRPr lang="en-US" sz="1765">
                    <a:solidFill>
                      <a:srgbClr val="000000"/>
                    </a:solidFill>
                    <a:latin typeface="Segoe UI"/>
                  </a:endParaRPr>
                </a:p>
              </p:txBody>
            </p:sp>
            <p:pic>
              <p:nvPicPr>
                <p:cNvPr id="34" name="Picture 7">
                  <a:extLst>
                    <a:ext uri="{FF2B5EF4-FFF2-40B4-BE49-F238E27FC236}">
                      <a16:creationId xmlns:a16="http://schemas.microsoft.com/office/drawing/2014/main" id="{3C7EE748-F11E-4FAA-B2BB-B22A0EFED5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8">
                  <a:extLst>
                    <a:ext uri="{FF2B5EF4-FFF2-40B4-BE49-F238E27FC236}">
                      <a16:creationId xmlns:a16="http://schemas.microsoft.com/office/drawing/2014/main" id="{40430580-D669-4AFD-87F9-913EDAC957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64013" y="2078038"/>
                  <a:ext cx="1927225"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9">
                  <a:extLst>
                    <a:ext uri="{FF2B5EF4-FFF2-40B4-BE49-F238E27FC236}">
                      <a16:creationId xmlns:a16="http://schemas.microsoft.com/office/drawing/2014/main" id="{316C028D-9F25-4263-BC4E-6BC9BEB8BA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0525" y="2479675"/>
                  <a:ext cx="18542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0">
                  <a:extLst>
                    <a:ext uri="{FF2B5EF4-FFF2-40B4-BE49-F238E27FC236}">
                      <a16:creationId xmlns:a16="http://schemas.microsoft.com/office/drawing/2014/main" id="{744655B6-08F3-4BC2-93B6-20A1FE51F4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1">
                  <a:extLst>
                    <a:ext uri="{FF2B5EF4-FFF2-40B4-BE49-F238E27FC236}">
                      <a16:creationId xmlns:a16="http://schemas.microsoft.com/office/drawing/2014/main" id="{26133E5F-1210-4D8E-BCEC-BFA85C4265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9888" y="4906963"/>
                  <a:ext cx="1881188" cy="13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31" descr="A close up of a screen&#10;&#10;Description automatically generated">
                <a:extLst>
                  <a:ext uri="{FF2B5EF4-FFF2-40B4-BE49-F238E27FC236}">
                    <a16:creationId xmlns:a16="http://schemas.microsoft.com/office/drawing/2014/main" id="{0C4281E2-B086-460F-B916-26773D07FC8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64509" y="2289627"/>
                <a:ext cx="1170139" cy="1942815"/>
              </a:xfrm>
              <a:prstGeom prst="rect">
                <a:avLst/>
              </a:prstGeom>
            </p:spPr>
          </p:pic>
        </p:grpSp>
      </p:grpSp>
      <p:grpSp>
        <p:nvGrpSpPr>
          <p:cNvPr id="39" name="Group 38" descr="Screen captures of embedded Power Reports. For Every Decision Integrate trusted and secure BI into the fabric of your organization and apps. ">
            <a:extLst>
              <a:ext uri="{FF2B5EF4-FFF2-40B4-BE49-F238E27FC236}">
                <a16:creationId xmlns:a16="http://schemas.microsoft.com/office/drawing/2014/main" id="{A66593A2-CD45-4084-BF31-A53BBF1DA1D4}"/>
              </a:ext>
            </a:extLst>
          </p:cNvPr>
          <p:cNvGrpSpPr/>
          <p:nvPr/>
        </p:nvGrpSpPr>
        <p:grpSpPr>
          <a:xfrm>
            <a:off x="8965199" y="1287283"/>
            <a:ext cx="2926608" cy="3152623"/>
            <a:chOff x="8243040" y="1921701"/>
            <a:chExt cx="3370820" cy="3631140"/>
          </a:xfrm>
        </p:grpSpPr>
        <p:sp>
          <p:nvSpPr>
            <p:cNvPr id="40" name="TextBox 39">
              <a:extLst>
                <a:ext uri="{FF2B5EF4-FFF2-40B4-BE49-F238E27FC236}">
                  <a16:creationId xmlns:a16="http://schemas.microsoft.com/office/drawing/2014/main" id="{D39AC6AE-E8FC-4C25-B7FB-6B16B769F56C}"/>
                </a:ext>
              </a:extLst>
            </p:cNvPr>
            <p:cNvSpPr txBox="1"/>
            <p:nvPr/>
          </p:nvSpPr>
          <p:spPr>
            <a:xfrm>
              <a:off x="8319533" y="4463574"/>
              <a:ext cx="2963737" cy="248145"/>
            </a:xfrm>
            <a:prstGeom prst="rect">
              <a:avLst/>
            </a:prstGeom>
            <a:noFill/>
          </p:spPr>
          <p:txBody>
            <a:bodyPr wrap="square" lIns="0" tIns="0" rIns="0" bIns="0" rtlCol="0" anchor="ctr">
              <a:spAutoFit/>
            </a:bodyPr>
            <a:lstStyle/>
            <a:p>
              <a:pPr algn="ctr" defTabSz="274313">
                <a:defRPr/>
              </a:pPr>
              <a:r>
                <a:rPr lang="en-US" sz="1400">
                  <a:latin typeface="Segoe UI Semibold"/>
                  <a:cs typeface="Segoe UI" panose="020B0502040204020203" pitchFamily="34" charset="0"/>
                </a:rPr>
                <a:t>For Every Decision</a:t>
              </a:r>
            </a:p>
          </p:txBody>
        </p:sp>
        <p:sp>
          <p:nvSpPr>
            <p:cNvPr id="41" name="TextBox 40">
              <a:extLst>
                <a:ext uri="{FF2B5EF4-FFF2-40B4-BE49-F238E27FC236}">
                  <a16:creationId xmlns:a16="http://schemas.microsoft.com/office/drawing/2014/main" id="{C498DA33-78C8-479F-A7AC-64892CEF413F}"/>
                </a:ext>
              </a:extLst>
            </p:cNvPr>
            <p:cNvSpPr txBox="1"/>
            <p:nvPr/>
          </p:nvSpPr>
          <p:spPr>
            <a:xfrm>
              <a:off x="8691563" y="4808407"/>
              <a:ext cx="2554288" cy="744434"/>
            </a:xfrm>
            <a:prstGeom prst="rect">
              <a:avLst/>
            </a:prstGeom>
            <a:noFill/>
            <a:ln>
              <a:noFill/>
            </a:ln>
          </p:spPr>
          <p:txBody>
            <a:bodyPr wrap="square" lIns="0" tIns="0" rIns="0" bIns="0" rtlCol="0" anchor="t" anchorCtr="0">
              <a:spAutoFit/>
            </a:bodyPr>
            <a:lstStyle/>
            <a:p>
              <a:pPr algn="ctr" defTabSz="274313">
                <a:defRPr/>
              </a:pPr>
              <a:r>
                <a:rPr lang="en-US" sz="1400">
                  <a:solidFill>
                    <a:srgbClr val="000000"/>
                  </a:solidFill>
                  <a:latin typeface="Segoe UI"/>
                  <a:cs typeface="Segoe UI" panose="020B0502040204020203" pitchFamily="34" charset="0"/>
                </a:rPr>
                <a:t>Integrate trusted and secure BI into the fabric of your organization and apps</a:t>
              </a:r>
            </a:p>
          </p:txBody>
        </p:sp>
        <p:grpSp>
          <p:nvGrpSpPr>
            <p:cNvPr id="42" name="Group 41">
              <a:extLst>
                <a:ext uri="{FF2B5EF4-FFF2-40B4-BE49-F238E27FC236}">
                  <a16:creationId xmlns:a16="http://schemas.microsoft.com/office/drawing/2014/main" id="{1F520E5A-A3EA-41B4-8218-DB0F70AEFF0D}"/>
                </a:ext>
              </a:extLst>
            </p:cNvPr>
            <p:cNvGrpSpPr/>
            <p:nvPr/>
          </p:nvGrpSpPr>
          <p:grpSpPr>
            <a:xfrm>
              <a:off x="8243040" y="2197610"/>
              <a:ext cx="1943368" cy="1264500"/>
              <a:chOff x="595086" y="2771399"/>
              <a:chExt cx="3600267" cy="2175688"/>
            </a:xfrm>
          </p:grpSpPr>
          <p:grpSp>
            <p:nvGrpSpPr>
              <p:cNvPr id="47" name="Group 46">
                <a:extLst>
                  <a:ext uri="{FF2B5EF4-FFF2-40B4-BE49-F238E27FC236}">
                    <a16:creationId xmlns:a16="http://schemas.microsoft.com/office/drawing/2014/main" id="{3FA0C581-F7F8-49BB-A795-02B07CCF8D30}"/>
                  </a:ext>
                </a:extLst>
              </p:cNvPr>
              <p:cNvGrpSpPr/>
              <p:nvPr/>
            </p:nvGrpSpPr>
            <p:grpSpPr>
              <a:xfrm>
                <a:off x="595086" y="2771399"/>
                <a:ext cx="3600267" cy="2175688"/>
                <a:chOff x="4545439" y="1894258"/>
                <a:chExt cx="4312812" cy="2606288"/>
              </a:xfrm>
            </p:grpSpPr>
            <p:pic>
              <p:nvPicPr>
                <p:cNvPr id="49" name="Picture 29" descr="A close up of a screen&#10;&#10;Description automatically generated">
                  <a:extLst>
                    <a:ext uri="{FF2B5EF4-FFF2-40B4-BE49-F238E27FC236}">
                      <a16:creationId xmlns:a16="http://schemas.microsoft.com/office/drawing/2014/main" id="{EB4EAF86-C994-4F21-BEF5-D55E052CE5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2032370"/>
                  <a:ext cx="4312812" cy="2468176"/>
                </a:xfrm>
                <a:prstGeom prst="rect">
                  <a:avLst/>
                </a:prstGeom>
                <a:effectLst>
                  <a:outerShdw blurRad="292100" dist="38100" dir="5400000" sx="102000" sy="102000" algn="t" rotWithShape="0">
                    <a:prstClr val="black">
                      <a:alpha val="22000"/>
                    </a:prstClr>
                  </a:outerShdw>
                </a:effectLst>
              </p:spPr>
            </p:pic>
            <p:pic>
              <p:nvPicPr>
                <p:cNvPr id="50" name="Picture 29" descr="A close up of a screen&#10;&#10;Description automatically generated">
                  <a:extLst>
                    <a:ext uri="{FF2B5EF4-FFF2-40B4-BE49-F238E27FC236}">
                      <a16:creationId xmlns:a16="http://schemas.microsoft.com/office/drawing/2014/main" id="{0E44AFF3-1710-4009-BA79-8952194A59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45439" y="1894258"/>
                  <a:ext cx="4312812" cy="2468176"/>
                </a:xfrm>
                <a:prstGeom prst="rect">
                  <a:avLst/>
                </a:prstGeom>
                <a:effectLst>
                  <a:outerShdw blurRad="292100" dist="38100" dir="5400000" sx="102000" sy="102000" algn="t" rotWithShape="0">
                    <a:prstClr val="black">
                      <a:alpha val="22000"/>
                    </a:prstClr>
                  </a:outerShdw>
                </a:effectLst>
              </p:spPr>
            </p:pic>
          </p:grpSp>
          <p:pic>
            <p:nvPicPr>
              <p:cNvPr id="48" name="Picture 47">
                <a:extLst>
                  <a:ext uri="{FF2B5EF4-FFF2-40B4-BE49-F238E27FC236}">
                    <a16:creationId xmlns:a16="http://schemas.microsoft.com/office/drawing/2014/main" id="{5B14613D-0912-46DA-BC3A-E1BC7DB16B78}"/>
                  </a:ext>
                </a:extLst>
              </p:cNvPr>
              <p:cNvPicPr>
                <a:picLocks noChangeAspect="1"/>
              </p:cNvPicPr>
              <p:nvPr/>
            </p:nvPicPr>
            <p:blipFill>
              <a:blip r:embed="rId16"/>
              <a:stretch>
                <a:fillRect/>
              </a:stretch>
            </p:blipFill>
            <p:spPr>
              <a:xfrm>
                <a:off x="751233" y="2937460"/>
                <a:ext cx="3273166" cy="1805677"/>
              </a:xfrm>
              <a:prstGeom prst="rect">
                <a:avLst/>
              </a:prstGeom>
            </p:spPr>
          </p:pic>
        </p:grpSp>
        <p:grpSp>
          <p:nvGrpSpPr>
            <p:cNvPr id="43" name="Group 42">
              <a:extLst>
                <a:ext uri="{FF2B5EF4-FFF2-40B4-BE49-F238E27FC236}">
                  <a16:creationId xmlns:a16="http://schemas.microsoft.com/office/drawing/2014/main" id="{DCA651E8-3DEC-45E2-9A16-954E738B720D}"/>
                </a:ext>
              </a:extLst>
            </p:cNvPr>
            <p:cNvGrpSpPr/>
            <p:nvPr/>
          </p:nvGrpSpPr>
          <p:grpSpPr>
            <a:xfrm>
              <a:off x="9769662" y="1921701"/>
              <a:ext cx="1844198" cy="2095492"/>
              <a:chOff x="8509000" y="1715041"/>
              <a:chExt cx="2254250" cy="2214988"/>
            </a:xfrm>
          </p:grpSpPr>
          <p:pic>
            <p:nvPicPr>
              <p:cNvPr id="45" name="Picture 29" descr="A close up of a screen&#10;&#10;Description automatically generated">
                <a:extLst>
                  <a:ext uri="{FF2B5EF4-FFF2-40B4-BE49-F238E27FC236}">
                    <a16:creationId xmlns:a16="http://schemas.microsoft.com/office/drawing/2014/main" id="{AF18211F-937E-49D9-9CAE-6D5032B9B3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rot="5400000">
                <a:off x="8528631" y="1695410"/>
                <a:ext cx="2214988" cy="2254250"/>
              </a:xfrm>
              <a:prstGeom prst="rect">
                <a:avLst/>
              </a:prstGeom>
              <a:effectLst>
                <a:outerShdw blurRad="292100" dist="38100" dir="5400000" sx="102000" sy="102000" algn="t" rotWithShape="0">
                  <a:prstClr val="black">
                    <a:alpha val="22000"/>
                  </a:prstClr>
                </a:outerShdw>
              </a:effectLst>
            </p:spPr>
          </p:pic>
          <p:pic>
            <p:nvPicPr>
              <p:cNvPr id="46" name="Picture 45">
                <a:extLst>
                  <a:ext uri="{FF2B5EF4-FFF2-40B4-BE49-F238E27FC236}">
                    <a16:creationId xmlns:a16="http://schemas.microsoft.com/office/drawing/2014/main" id="{07755D12-9B22-464B-9059-B9B5B436B0F2}"/>
                  </a:ext>
                </a:extLst>
              </p:cNvPr>
              <p:cNvPicPr>
                <a:picLocks noChangeAspect="1"/>
              </p:cNvPicPr>
              <p:nvPr/>
            </p:nvPicPr>
            <p:blipFill>
              <a:blip r:embed="rId17"/>
              <a:stretch>
                <a:fillRect/>
              </a:stretch>
            </p:blipFill>
            <p:spPr>
              <a:xfrm>
                <a:off x="8684462" y="1843775"/>
                <a:ext cx="1919314" cy="1993097"/>
              </a:xfrm>
              <a:prstGeom prst="rect">
                <a:avLst/>
              </a:prstGeom>
            </p:spPr>
          </p:pic>
        </p:grpSp>
        <p:pic>
          <p:nvPicPr>
            <p:cNvPr id="44" name="Picture 2" descr="Emergency Response solution overview.">
              <a:extLst>
                <a:ext uri="{FF2B5EF4-FFF2-40B4-BE49-F238E27FC236}">
                  <a16:creationId xmlns:a16="http://schemas.microsoft.com/office/drawing/2014/main" id="{ABFB775E-15B6-4E9A-B342-3AF47DD95BB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50625" t="29320" b="6230"/>
            <a:stretch/>
          </p:blipFill>
          <p:spPr bwMode="auto">
            <a:xfrm>
              <a:off x="8623481" y="2984294"/>
              <a:ext cx="2240236" cy="1251544"/>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7AF9CB0E-20E2-40BE-9824-66C815B42BA4}"/>
              </a:ext>
            </a:extLst>
          </p:cNvPr>
          <p:cNvSpPr txBox="1"/>
          <p:nvPr/>
        </p:nvSpPr>
        <p:spPr>
          <a:xfrm>
            <a:off x="2502368" y="5225102"/>
            <a:ext cx="7614931" cy="400110"/>
          </a:xfrm>
          <a:prstGeom prst="rect">
            <a:avLst/>
          </a:prstGeom>
          <a:noFill/>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Segoe UI Semilight" panose="020B0402040204020203" pitchFamily="34" charset="0"/>
              </a:rPr>
              <a:t>Power BI drives a data culture for everyone and every decision</a:t>
            </a:r>
          </a:p>
        </p:txBody>
      </p:sp>
      <p:sp>
        <p:nvSpPr>
          <p:cNvPr id="53" name="TextBox 52">
            <a:extLst>
              <a:ext uri="{FF2B5EF4-FFF2-40B4-BE49-F238E27FC236}">
                <a16:creationId xmlns:a16="http://schemas.microsoft.com/office/drawing/2014/main" id="{D6A3F9D8-F61B-4E8F-92EE-C02FEDA84F46}"/>
              </a:ext>
            </a:extLst>
          </p:cNvPr>
          <p:cNvSpPr txBox="1"/>
          <p:nvPr/>
        </p:nvSpPr>
        <p:spPr>
          <a:xfrm>
            <a:off x="3775444" y="6358124"/>
            <a:ext cx="4641112" cy="246221"/>
          </a:xfrm>
          <a:prstGeom prst="rect">
            <a:avLst/>
          </a:prstGeom>
          <a:noFill/>
        </p:spPr>
        <p:txBody>
          <a:bodyPr wrap="square">
            <a:spAutoFit/>
          </a:bodyPr>
          <a:lstStyle/>
          <a:p>
            <a:pPr algn="ctr"/>
            <a:r>
              <a:rPr lang="en-US" sz="1000" b="1" dirty="0"/>
              <a:t>Source:</a:t>
            </a:r>
            <a:r>
              <a:rPr lang="en-US" sz="1000" dirty="0"/>
              <a:t> </a:t>
            </a:r>
            <a:r>
              <a:rPr lang="en-US" sz="1000" dirty="0">
                <a:hlinkClick r:id="rId19"/>
              </a:rPr>
              <a:t>https://powerplatform.microsoft.com/en-us/power-bi/</a:t>
            </a:r>
            <a:r>
              <a:rPr lang="en-US" sz="1000" dirty="0"/>
              <a:t> </a:t>
            </a:r>
          </a:p>
        </p:txBody>
      </p:sp>
      <p:sp>
        <p:nvSpPr>
          <p:cNvPr id="54" name="Slide Number Placeholder 4">
            <a:extLst>
              <a:ext uri="{FF2B5EF4-FFF2-40B4-BE49-F238E27FC236}">
                <a16:creationId xmlns:a16="http://schemas.microsoft.com/office/drawing/2014/main" id="{CB439242-62CD-41E3-85A6-6E1F2C7996A4}"/>
              </a:ext>
            </a:extLst>
          </p:cNvPr>
          <p:cNvSpPr>
            <a:spLocks noGrp="1"/>
          </p:cNvSpPr>
          <p:nvPr>
            <p:ph type="sldNum" sz="quarter" idx="4"/>
          </p:nvPr>
        </p:nvSpPr>
        <p:spPr>
          <a:xfrm>
            <a:off x="-2169" y="6594223"/>
            <a:ext cx="588980" cy="255958"/>
          </a:xfrm>
        </p:spPr>
        <p:txBody>
          <a:bodyPr/>
          <a:lstStyle/>
          <a:p>
            <a:pPr>
              <a:defRPr/>
            </a:pPr>
            <a:fld id="{39BF2877-A4B3-4A8E-B91D-F86D8DF13DC8}" type="slidenum">
              <a:rPr lang="en-US" smtClean="0"/>
              <a:pPr>
                <a:defRPr/>
              </a:pPr>
              <a:t>9</a:t>
            </a:fld>
            <a:endParaRPr lang="en-US" dirty="0"/>
          </a:p>
        </p:txBody>
      </p:sp>
      <p:sp>
        <p:nvSpPr>
          <p:cNvPr id="55" name="Date Placeholder 3">
            <a:extLst>
              <a:ext uri="{FF2B5EF4-FFF2-40B4-BE49-F238E27FC236}">
                <a16:creationId xmlns:a16="http://schemas.microsoft.com/office/drawing/2014/main" id="{0DE935C6-E4B1-4A37-9491-993324AD9417}"/>
              </a:ext>
            </a:extLst>
          </p:cNvPr>
          <p:cNvSpPr>
            <a:spLocks noGrp="1"/>
          </p:cNvSpPr>
          <p:nvPr>
            <p:ph type="dt" sz="half" idx="2"/>
          </p:nvPr>
        </p:nvSpPr>
        <p:spPr>
          <a:xfrm>
            <a:off x="11174819" y="6590787"/>
            <a:ext cx="1017180" cy="273051"/>
          </a:xfrm>
        </p:spPr>
        <p:txBody>
          <a:bodyPr/>
          <a:lstStyle/>
          <a:p>
            <a:pPr>
              <a:defRPr/>
            </a:pPr>
            <a:fld id="{740467F3-A679-4719-8B2D-29DB12980413}" type="datetime1">
              <a:rPr lang="en-US" smtClean="0"/>
              <a:t>5/18/2023</a:t>
            </a:fld>
            <a:endParaRPr lang="en-US" dirty="0"/>
          </a:p>
        </p:txBody>
      </p:sp>
    </p:spTree>
    <p:extLst>
      <p:ext uri="{BB962C8B-B14F-4D97-AF65-F5344CB8AC3E}">
        <p14:creationId xmlns:p14="http://schemas.microsoft.com/office/powerpoint/2010/main" val="353571718"/>
      </p:ext>
    </p:extLst>
  </p:cSld>
  <p:clrMapOvr>
    <a:masterClrMapping/>
  </p:clrMapOvr>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12459</TotalTime>
  <Words>1783</Words>
  <Application>Microsoft Office PowerPoint</Application>
  <PresentationFormat>Widescreen</PresentationFormat>
  <Paragraphs>221</Paragraphs>
  <Slides>22</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Courier New</vt:lpstr>
      <vt:lpstr>Neue Haas Grotesk Text Pro</vt:lpstr>
      <vt:lpstr>Segoe UI</vt:lpstr>
      <vt:lpstr>Segoe UI Light</vt:lpstr>
      <vt:lpstr>Segoe UI Semibold</vt:lpstr>
      <vt:lpstr>Wingdings</vt:lpstr>
      <vt:lpstr>1_Office Theme</vt:lpstr>
      <vt:lpstr>BIA WORKSHOP – POWER BI USING DAX</vt:lpstr>
      <vt:lpstr>Workshop Prerequisites and Resources</vt:lpstr>
      <vt:lpstr>Workshop Audience and Purpose</vt:lpstr>
      <vt:lpstr>Workshop Agenda</vt:lpstr>
      <vt:lpstr>Dashboard in a Day using Power BI</vt:lpstr>
      <vt:lpstr>Dashboard in a Day using Power BI</vt:lpstr>
      <vt:lpstr>Before We (Really) Get Started… Terms Often Associated with Dashboards</vt:lpstr>
      <vt:lpstr>Power BI Overview and Demo</vt:lpstr>
      <vt:lpstr>Power BI Overview and Demo</vt:lpstr>
      <vt:lpstr>Power BI Overview and Demo</vt:lpstr>
      <vt:lpstr>Power BI Overview and Demo</vt:lpstr>
      <vt:lpstr>Model for Instruction and Learning – Lab Approach</vt:lpstr>
      <vt:lpstr>LAB 1 - Data preparation and DAX</vt:lpstr>
      <vt:lpstr>LAB 1 - Data preparation and DAX</vt:lpstr>
      <vt:lpstr>LAB 1 - Data preparation and DAX</vt:lpstr>
      <vt:lpstr>LAB 2 - Data exploration, visualization and DAX</vt:lpstr>
      <vt:lpstr>LAB 2 - Data exploration, visualization and DAX</vt:lpstr>
      <vt:lpstr>LAB 3 - Data analytics and DAX</vt:lpstr>
      <vt:lpstr>LAB 3 - Data analytics and DAX</vt:lpstr>
      <vt:lpstr>LAB 4 - Data communication and DAX</vt:lpstr>
      <vt:lpstr>LAB 4 - Data communication and DAX</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Amy Phillips</dc:creator>
  <cp:lastModifiedBy>Amy Phillips</cp:lastModifiedBy>
  <cp:revision>1347</cp:revision>
  <cp:lastPrinted>2023-05-13T17:46:10Z</cp:lastPrinted>
  <dcterms:created xsi:type="dcterms:W3CDTF">2015-04-14T20:16:26Z</dcterms:created>
  <dcterms:modified xsi:type="dcterms:W3CDTF">2023-05-19T00:10:28Z</dcterms:modified>
</cp:coreProperties>
</file>